
<file path=[Content_Types].xml><?xml version="1.0" encoding="utf-8"?>
<Types xmlns="http://schemas.openxmlformats.org/package/2006/content-types">
  <Default Extension="xml" ContentType="application/xml"/>
  <Default Extension="mp4" ContentType="video/mp4"/>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338" r:id="rId2"/>
    <p:sldId id="256" r:id="rId3"/>
    <p:sldId id="320" r:id="rId4"/>
    <p:sldId id="334" r:id="rId5"/>
    <p:sldId id="335" r:id="rId6"/>
    <p:sldId id="326" r:id="rId7"/>
    <p:sldId id="323" r:id="rId8"/>
    <p:sldId id="327" r:id="rId9"/>
    <p:sldId id="324" r:id="rId10"/>
    <p:sldId id="336" r:id="rId11"/>
    <p:sldId id="325" r:id="rId12"/>
    <p:sldId id="328" r:id="rId13"/>
    <p:sldId id="329" r:id="rId14"/>
    <p:sldId id="303" r:id="rId15"/>
    <p:sldId id="316" r:id="rId16"/>
    <p:sldId id="317" r:id="rId17"/>
    <p:sldId id="318" r:id="rId18"/>
    <p:sldId id="315" r:id="rId19"/>
    <p:sldId id="344" r:id="rId20"/>
    <p:sldId id="345" r:id="rId21"/>
    <p:sldId id="350" r:id="rId22"/>
    <p:sldId id="346" r:id="rId23"/>
    <p:sldId id="330" r:id="rId24"/>
    <p:sldId id="343" r:id="rId25"/>
    <p:sldId id="351" r:id="rId26"/>
    <p:sldId id="331" r:id="rId27"/>
    <p:sldId id="339" r:id="rId28"/>
    <p:sldId id="353" r:id="rId29"/>
    <p:sldId id="352" r:id="rId30"/>
    <p:sldId id="298" r:id="rId31"/>
    <p:sldId id="347" r:id="rId32"/>
    <p:sldId id="348" r:id="rId33"/>
    <p:sldId id="349" r:id="rId34"/>
    <p:sldId id="337"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12"/>
    <p:restoredTop sz="87015" autoAdjust="0"/>
  </p:normalViewPr>
  <p:slideViewPr>
    <p:cSldViewPr snapToGrid="0">
      <p:cViewPr>
        <p:scale>
          <a:sx n="76" d="100"/>
          <a:sy n="76" d="100"/>
        </p:scale>
        <p:origin x="1080" y="4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B7FC8E1-CC9B-E54B-82D4-C24EAF021388}" type="datetimeFigureOut">
              <a:rPr lang="en-US" smtClean="0"/>
              <a:t>5/31/18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44419EF-B26E-7648-A7FF-D798BD5173A3}" type="slidenum">
              <a:rPr lang="en-US" smtClean="0"/>
              <a:t>‹#›</a:t>
            </a:fld>
            <a:endParaRPr lang="en-US"/>
          </a:p>
        </p:txBody>
      </p:sp>
    </p:spTree>
    <p:extLst>
      <p:ext uri="{BB962C8B-B14F-4D97-AF65-F5344CB8AC3E}">
        <p14:creationId xmlns:p14="http://schemas.microsoft.com/office/powerpoint/2010/main" val="375757177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39368921-76A0-4AD0-9C73-38820D030D86}" type="slidenum">
              <a:rPr lang="en-US"/>
              <a:pPr/>
              <a:t>1</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s-ES" smtClean="0"/>
          </a:p>
        </p:txBody>
      </p:sp>
    </p:spTree>
    <p:extLst>
      <p:ext uri="{BB962C8B-B14F-4D97-AF65-F5344CB8AC3E}">
        <p14:creationId xmlns:p14="http://schemas.microsoft.com/office/powerpoint/2010/main" val="2038790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AR database consists of 26 different images of each of 50 women and 50 men.</a:t>
            </a:r>
          </a:p>
          <a:p>
            <a:r>
              <a:rPr lang="en-US" dirty="0" smtClean="0"/>
              <a:t>The 26 images represent different facial expressions, illumination conditions, and occlusions with sunglasses and scarf.</a:t>
            </a:r>
          </a:p>
          <a:p>
            <a:r>
              <a:rPr lang="en-US" dirty="0" smtClean="0"/>
              <a:t>The number of images per subject is 26. The characteristics of this database (occlusion/no occlusion, facial expressions/neutral, etc.) allow a large number of different experiments. Thus, it is very difficult to make fair comparisons when the protocols are not exactly the same. For the 34 papers on AR database listed in the Table,</a:t>
            </a:r>
            <a:r>
              <a:rPr lang="en-US" baseline="0" dirty="0" smtClean="0"/>
              <a:t> </a:t>
            </a:r>
            <a:r>
              <a:rPr lang="en-US" dirty="0" smtClean="0"/>
              <a:t>there appear to be 2 pairs of papers that used effectively the same protocol: 4 and 7, and 8 and 9.</a:t>
            </a:r>
          </a:p>
          <a:p>
            <a:endParaRPr lang="en-US" dirty="0"/>
          </a:p>
        </p:txBody>
      </p:sp>
      <p:sp>
        <p:nvSpPr>
          <p:cNvPr id="4" name="Slide Number Placeholder 3"/>
          <p:cNvSpPr>
            <a:spLocks noGrp="1"/>
          </p:cNvSpPr>
          <p:nvPr>
            <p:ph type="sldNum" sz="quarter" idx="10"/>
          </p:nvPr>
        </p:nvSpPr>
        <p:spPr/>
        <p:txBody>
          <a:bodyPr/>
          <a:lstStyle/>
          <a:p>
            <a:fld id="{444419EF-B26E-7648-A7FF-D798BD5173A3}" type="slidenum">
              <a:rPr lang="en-US" smtClean="0"/>
              <a:t>24</a:t>
            </a:fld>
            <a:endParaRPr lang="en-US"/>
          </a:p>
        </p:txBody>
      </p:sp>
    </p:spTree>
    <p:extLst>
      <p:ext uri="{BB962C8B-B14F-4D97-AF65-F5344CB8AC3E}">
        <p14:creationId xmlns:p14="http://schemas.microsoft.com/office/powerpoint/2010/main" val="2090009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AR database consists of 26 different images of each of 50 women and 50 men.</a:t>
            </a:r>
          </a:p>
          <a:p>
            <a:r>
              <a:rPr lang="en-US" dirty="0" smtClean="0"/>
              <a:t>The 26 images represent different facial expressions, illumination conditions, and occlusions with sunglasses and scarf.</a:t>
            </a:r>
          </a:p>
          <a:p>
            <a:r>
              <a:rPr lang="en-US" dirty="0" smtClean="0"/>
              <a:t>The number of images per subject is 26. The characteristics of this database (occlusion/no occlusion, facial expressions/neutral, etc.) allow a large number of different experiments. Thus, it is very difficult to make fair comparisons when the protocols are not exactly the same. For the 34 papers on AR database listed in the Table,</a:t>
            </a:r>
            <a:r>
              <a:rPr lang="en-US" baseline="0" dirty="0" smtClean="0"/>
              <a:t> </a:t>
            </a:r>
            <a:r>
              <a:rPr lang="en-US" dirty="0" smtClean="0"/>
              <a:t>there appear to be 2 pairs of papers that used effectively the same protocol: 4 and 7, and 8 and 9.</a:t>
            </a:r>
          </a:p>
          <a:p>
            <a:endParaRPr lang="en-US" dirty="0"/>
          </a:p>
        </p:txBody>
      </p:sp>
      <p:sp>
        <p:nvSpPr>
          <p:cNvPr id="4" name="Slide Number Placeholder 3"/>
          <p:cNvSpPr>
            <a:spLocks noGrp="1"/>
          </p:cNvSpPr>
          <p:nvPr>
            <p:ph type="sldNum" sz="quarter" idx="10"/>
          </p:nvPr>
        </p:nvSpPr>
        <p:spPr/>
        <p:txBody>
          <a:bodyPr/>
          <a:lstStyle/>
          <a:p>
            <a:fld id="{444419EF-B26E-7648-A7FF-D798BD5173A3}" type="slidenum">
              <a:rPr lang="en-US" smtClean="0"/>
              <a:t>25</a:t>
            </a:fld>
            <a:endParaRPr lang="en-US"/>
          </a:p>
        </p:txBody>
      </p:sp>
    </p:spTree>
    <p:extLst>
      <p:ext uri="{BB962C8B-B14F-4D97-AF65-F5344CB8AC3E}">
        <p14:creationId xmlns:p14="http://schemas.microsoft.com/office/powerpoint/2010/main" val="1170103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453C9E-151A-4E35-AB29-F5643526EBC4}" type="slidenum">
              <a:rPr lang="es-ES"/>
              <a:pPr/>
              <a:t>26</a:t>
            </a:fld>
            <a:endParaRPr lang="es-ES"/>
          </a:p>
        </p:txBody>
      </p:sp>
      <p:sp>
        <p:nvSpPr>
          <p:cNvPr id="87042" name="Rectangle 2"/>
          <p:cNvSpPr>
            <a:spLocks noGrp="1" noRot="1" noChangeAspect="1" noChangeArrowheads="1" noTextEdit="1"/>
          </p:cNvSpPr>
          <p:nvPr>
            <p:ph type="sldImg"/>
          </p:nvPr>
        </p:nvSpPr>
        <p:spPr>
          <a:xfrm>
            <a:off x="1143000" y="685800"/>
            <a:ext cx="4572000" cy="3429000"/>
          </a:xfrm>
          <a:ln/>
        </p:spPr>
      </p:sp>
      <p:sp>
        <p:nvSpPr>
          <p:cNvPr id="87043" name="Rectangle 3"/>
          <p:cNvSpPr>
            <a:spLocks noGrp="1" noChangeArrowheads="1"/>
          </p:cNvSpPr>
          <p:nvPr>
            <p:ph type="body" idx="1"/>
          </p:nvPr>
        </p:nvSpPr>
        <p:spPr>
          <a:xfrm>
            <a:off x="685494" y="4342939"/>
            <a:ext cx="5487013" cy="4114587"/>
          </a:xfrm>
        </p:spPr>
        <p:txBody>
          <a:bodyPr/>
          <a:lstStyle/>
          <a:p>
            <a:r>
              <a:rPr lang="en-US" dirty="0" smtClean="0"/>
              <a:t>The JAFFE database contains 7 expressions (`neutral' and six basic emotions: `fear', `happiness',  `sadness', `surprise', `anger' and `disgust') captured from 10 Japanese women. For each subject, there are 3--4 face images for the non-neutral and one for the neutral expressions, {\</a:t>
            </a:r>
            <a:r>
              <a:rPr lang="en-US" dirty="0" err="1" smtClean="0"/>
              <a:t>em</a:t>
            </a:r>
            <a:r>
              <a:rPr lang="en-US" dirty="0" smtClean="0"/>
              <a:t> i.e.}, the database consists of 213 images. </a:t>
            </a:r>
            <a:endParaRPr lang="es-ES" dirty="0"/>
          </a:p>
        </p:txBody>
      </p:sp>
    </p:spTree>
    <p:extLst>
      <p:ext uri="{BB962C8B-B14F-4D97-AF65-F5344CB8AC3E}">
        <p14:creationId xmlns:p14="http://schemas.microsoft.com/office/powerpoint/2010/main" val="3701414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JAFFE database contains 7 expressions (`neutral' and six basic emotions: `fear', `happiness',  `sadness', `surprise', `anger' and `disgust') captured from 10 Japanese women. For each subject, there are 3--4 face images for the non-neutral and one for the neutral expressions, {\</a:t>
            </a:r>
            <a:r>
              <a:rPr lang="en-US" dirty="0" err="1" smtClean="0"/>
              <a:t>em</a:t>
            </a:r>
            <a:r>
              <a:rPr lang="en-US" dirty="0" smtClean="0"/>
              <a:t> i.e.}, the database consists of 213 images. There are 35 different publications on the JAFFE database represented in the Table ,and at least 13 different evaluation protocols. As a group, the papers that used the HO and LOO protocols reported the highest estimated accuracies, 88.3\% to 96.7\%. The papers that used some variation of the CV protocol reported the next highest accuracies, 81\% to 96.7\%.</a:t>
            </a:r>
            <a:r>
              <a:rPr lang="en-US" baseline="0" dirty="0" smtClean="0"/>
              <a:t> </a:t>
            </a:r>
            <a:r>
              <a:rPr lang="en-US" dirty="0" smtClean="0"/>
              <a:t>And the papers that used some variation of the LOSO protocol reported the lowest accuracies, 55.2\% to 93\%.</a:t>
            </a:r>
          </a:p>
          <a:p>
            <a:r>
              <a:rPr lang="en-US" dirty="0" smtClean="0"/>
              <a:t>Probably the most important single piece of information in the Table is the `unmixed' column, indicating whether the train and test division was person-disjoint.</a:t>
            </a:r>
          </a:p>
          <a:p>
            <a:endParaRPr lang="en-US" dirty="0"/>
          </a:p>
        </p:txBody>
      </p:sp>
      <p:sp>
        <p:nvSpPr>
          <p:cNvPr id="4" name="Slide Number Placeholder 3"/>
          <p:cNvSpPr>
            <a:spLocks noGrp="1"/>
          </p:cNvSpPr>
          <p:nvPr>
            <p:ph type="sldNum" sz="quarter" idx="10"/>
          </p:nvPr>
        </p:nvSpPr>
        <p:spPr/>
        <p:txBody>
          <a:bodyPr/>
          <a:lstStyle/>
          <a:p>
            <a:fld id="{444419EF-B26E-7648-A7FF-D798BD5173A3}" type="slidenum">
              <a:rPr lang="en-US" smtClean="0"/>
              <a:t>27</a:t>
            </a:fld>
            <a:endParaRPr lang="en-US"/>
          </a:p>
        </p:txBody>
      </p:sp>
    </p:spTree>
    <p:extLst>
      <p:ext uri="{BB962C8B-B14F-4D97-AF65-F5344CB8AC3E}">
        <p14:creationId xmlns:p14="http://schemas.microsoft.com/office/powerpoint/2010/main" val="7268985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JAFFE database contains 7 expressions (`neutral' and six basic emotions: `fear', `happiness',  `sadness', `surprise', `anger' and `disgust') captured from 10 Japanese women. For each subject, there are 3--4 face images for the non-neutral and one for the neutral expressions, {\</a:t>
            </a:r>
            <a:r>
              <a:rPr lang="en-US" dirty="0" err="1" smtClean="0"/>
              <a:t>em</a:t>
            </a:r>
            <a:r>
              <a:rPr lang="en-US" dirty="0" smtClean="0"/>
              <a:t> i.e.}, the database consists of 213 images. There are 35 different publications on the JAFFE database represented in the Table ,and at least 13 different evaluation protocols. As a group, the papers that used the HO and LOO protocols reported the highest estimated accuracies, 88.3\% to 96.7\%. The papers that used some variation of the CV protocol reported the next highest accuracies, 81\% to 96.7\%.</a:t>
            </a:r>
            <a:r>
              <a:rPr lang="en-US" baseline="0" dirty="0" smtClean="0"/>
              <a:t> </a:t>
            </a:r>
            <a:r>
              <a:rPr lang="en-US" dirty="0" smtClean="0"/>
              <a:t>And the papers that used some variation of the LOSO protocol reported the lowest accuracies, 55.2\% to 93\%.</a:t>
            </a:r>
          </a:p>
          <a:p>
            <a:r>
              <a:rPr lang="en-US" dirty="0" smtClean="0"/>
              <a:t>Probably the most important single piece of information in the Table is the `unmixed' column, indicating whether the train and test division was person-disjoint.</a:t>
            </a:r>
          </a:p>
          <a:p>
            <a:endParaRPr lang="en-US" dirty="0"/>
          </a:p>
        </p:txBody>
      </p:sp>
      <p:sp>
        <p:nvSpPr>
          <p:cNvPr id="4" name="Slide Number Placeholder 3"/>
          <p:cNvSpPr>
            <a:spLocks noGrp="1"/>
          </p:cNvSpPr>
          <p:nvPr>
            <p:ph type="sldNum" sz="quarter" idx="10"/>
          </p:nvPr>
        </p:nvSpPr>
        <p:spPr/>
        <p:txBody>
          <a:bodyPr/>
          <a:lstStyle/>
          <a:p>
            <a:fld id="{444419EF-B26E-7648-A7FF-D798BD5173A3}" type="slidenum">
              <a:rPr lang="en-US" smtClean="0"/>
              <a:t>28</a:t>
            </a:fld>
            <a:endParaRPr lang="en-US"/>
          </a:p>
        </p:txBody>
      </p:sp>
    </p:spTree>
    <p:extLst>
      <p:ext uri="{BB962C8B-B14F-4D97-AF65-F5344CB8AC3E}">
        <p14:creationId xmlns:p14="http://schemas.microsoft.com/office/powerpoint/2010/main" val="984931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JAFFE database contains 7 expressions (`neutral' and six basic emotions: `fear', `happiness',  `sadness', `surprise', `anger' and `disgust') captured from 10 Japanese women. For each subject, there are 3--4 face images for the non-neutral and one for the neutral expressions, {\</a:t>
            </a:r>
            <a:r>
              <a:rPr lang="en-US" dirty="0" err="1" smtClean="0"/>
              <a:t>em</a:t>
            </a:r>
            <a:r>
              <a:rPr lang="en-US" dirty="0" smtClean="0"/>
              <a:t> i.e.}, the database consists of 213 images. There are 35 different publications on the JAFFE database represented in the Table ,and at least 13 different evaluation protocols. As a group, the papers that used the HO and LOO protocols reported the highest estimated accuracies, 88.3\% to 96.7\%. The papers that used some variation of the CV protocol reported the next highest accuracies, 81\% to 96.7\%.</a:t>
            </a:r>
            <a:r>
              <a:rPr lang="en-US" baseline="0" dirty="0" smtClean="0"/>
              <a:t> </a:t>
            </a:r>
            <a:r>
              <a:rPr lang="en-US" dirty="0" smtClean="0"/>
              <a:t>And the papers that used some variation of the LOSO protocol reported the lowest accuracies, 55.2\% to 93\%.</a:t>
            </a:r>
          </a:p>
          <a:p>
            <a:r>
              <a:rPr lang="en-US" dirty="0" smtClean="0"/>
              <a:t>Probably the most important single piece of information in the Table is the `unmixed' column, indicating whether the train and test division was person-disjoint.</a:t>
            </a:r>
          </a:p>
          <a:p>
            <a:endParaRPr lang="en-US" dirty="0"/>
          </a:p>
        </p:txBody>
      </p:sp>
      <p:sp>
        <p:nvSpPr>
          <p:cNvPr id="4" name="Slide Number Placeholder 3"/>
          <p:cNvSpPr>
            <a:spLocks noGrp="1"/>
          </p:cNvSpPr>
          <p:nvPr>
            <p:ph type="sldNum" sz="quarter" idx="10"/>
          </p:nvPr>
        </p:nvSpPr>
        <p:spPr/>
        <p:txBody>
          <a:bodyPr/>
          <a:lstStyle/>
          <a:p>
            <a:fld id="{444419EF-B26E-7648-A7FF-D798BD5173A3}" type="slidenum">
              <a:rPr lang="en-US" smtClean="0"/>
              <a:t>29</a:t>
            </a:fld>
            <a:endParaRPr lang="en-US"/>
          </a:p>
        </p:txBody>
      </p:sp>
    </p:spTree>
    <p:extLst>
      <p:ext uri="{BB962C8B-B14F-4D97-AF65-F5344CB8AC3E}">
        <p14:creationId xmlns:p14="http://schemas.microsoft.com/office/powerpoint/2010/main" val="1022793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4419EF-B26E-7648-A7FF-D798BD5173A3}" type="slidenum">
              <a:rPr lang="en-US" smtClean="0"/>
              <a:t>9</a:t>
            </a:fld>
            <a:endParaRPr lang="en-US"/>
          </a:p>
        </p:txBody>
      </p:sp>
    </p:spTree>
    <p:extLst>
      <p:ext uri="{BB962C8B-B14F-4D97-AF65-F5344CB8AC3E}">
        <p14:creationId xmlns:p14="http://schemas.microsoft.com/office/powerpoint/2010/main" val="3931091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first, we may think that method [A] is better than [B] and [C] because it has the highest reported accuracy.  Nevertheless, method [C] uses such an uncommon way to evaluate the accuracy that probably no other reported method can be directly compared with [C] due to the difference in experimental protocols.  In addition, we might be tempted to think that the 96.3\% in [A] and the 70.0\% in [B] could be used in a fair comparison because both protocols use cross-validation with 10 folds.  However, paper [A] is silent about how the  `subsets' are defined.  Thus it is very difficult to establish if, for this accuracy estimate, the subjects whose images appear in one of the ten subsets also have images in the other nine subsets.  Probably, in protocol [A], a given subject has some images that appear in the training set and other images that appear in the testing set.  These details are very important in face expression recognition because the recognition is easier if we are trying to recognize the expression of a subject that was used in the training set. Now, we can understand why method [B] has an accuracy estimate of `only' 70.0\%.  The protocol used is more realistic because subjects that appear in the training set do not appear in the testing set.  The accuracy estimate in this case has a much better chance of holding up in the face of new data.  In conclusion, we can say that in this example that accuracies of [A], [B] and [C] are not comparable because the experimental protocols are too radically different.</a:t>
            </a:r>
            <a:endParaRPr lang="en-US" dirty="0"/>
          </a:p>
        </p:txBody>
      </p:sp>
      <p:sp>
        <p:nvSpPr>
          <p:cNvPr id="4" name="Slide Number Placeholder 3"/>
          <p:cNvSpPr>
            <a:spLocks noGrp="1"/>
          </p:cNvSpPr>
          <p:nvPr>
            <p:ph type="sldNum" sz="quarter" idx="10"/>
          </p:nvPr>
        </p:nvSpPr>
        <p:spPr/>
        <p:txBody>
          <a:bodyPr/>
          <a:lstStyle/>
          <a:p>
            <a:fld id="{444419EF-B26E-7648-A7FF-D798BD5173A3}" type="slidenum">
              <a:rPr lang="en-US" smtClean="0"/>
              <a:t>11</a:t>
            </a:fld>
            <a:endParaRPr lang="en-US"/>
          </a:p>
        </p:txBody>
      </p:sp>
    </p:spTree>
    <p:extLst>
      <p:ext uri="{BB962C8B-B14F-4D97-AF65-F5344CB8AC3E}">
        <p14:creationId xmlns:p14="http://schemas.microsoft.com/office/powerpoint/2010/main" val="1109621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 can see in Table \ref{</a:t>
            </a:r>
            <a:r>
              <a:rPr lang="en-US" dirty="0" err="1" smtClean="0"/>
              <a:t>Tab:ToySVM</a:t>
            </a:r>
            <a:r>
              <a:rPr lang="en-US" dirty="0" smtClean="0"/>
              <a:t>} and Table \ref{</a:t>
            </a:r>
            <a:r>
              <a:rPr lang="en-US" dirty="0" err="1" smtClean="0"/>
              <a:t>Tab:ToyKNN</a:t>
            </a:r>
            <a:r>
              <a:rPr lang="en-US" dirty="0" smtClean="0"/>
              <a:t>} the estimated accuracy can vary widely around the true mean value.  In Table \ref{</a:t>
            </a:r>
            <a:r>
              <a:rPr lang="en-US" dirty="0" err="1" smtClean="0"/>
              <a:t>Tab:ToySVM</a:t>
            </a:r>
            <a:r>
              <a:rPr lang="en-US" dirty="0" smtClean="0"/>
              <a:t>}, the mean accuracy over all of the different protocols varies from a low of 91.7\% to a high of 93\%.  We can be confident that the true mean value is in this range.  However, the range between the minimum and maximum accuracy found with a single instance of a given experimental protocol is much broader.   A single trial of 90-10HO can give an accuracy as low as 60\% and as high as 100\%. It is clear that in this example SVM has a better accuracy than KNN. However, the variation of the estimated accuracies does not depend on the classifier, because both classifiers show similar behaviors. </a:t>
            </a:r>
          </a:p>
          <a:p>
            <a:endParaRPr lang="en-US" dirty="0" smtClean="0"/>
          </a:p>
          <a:p>
            <a:r>
              <a:rPr lang="en-US" dirty="0" smtClean="0"/>
              <a:t>The problem of the variation in the estimate of the accuracy is in how the data was used.  By selecting certain samples of the available data (see Fig. \ref{</a:t>
            </a:r>
            <a:r>
              <a:rPr lang="en-US" dirty="0" err="1" smtClean="0"/>
              <a:t>Fig:ToyExample</a:t>
            </a:r>
            <a:r>
              <a:rPr lang="en-US" dirty="0" smtClean="0"/>
              <a:t>}), it is likely that no sample from the confusion zone is considered in the testing dataset and thus a high accuracy could be estimated. This is the case of hold-out 80-20 with 1000 samples: it is likely to obtain 98\% in same cases (see that the maximal value for SVM 80-20 is 98\%). It is then possible, that the reported accuracy could be 98\% whereas a more realistic value is 92.8\%. For KNN, the same situation can be seen.  It can possibly be reported as an accuracy of 96.5\%.  However, a better estimation would be 91.1\%. It is worth mentioning, that as we can see in Table \ref{</a:t>
            </a:r>
            <a:r>
              <a:rPr lang="en-US" dirty="0" err="1" smtClean="0"/>
              <a:t>Tab:ToySVM</a:t>
            </a:r>
            <a:r>
              <a:rPr lang="en-US" dirty="0" smtClean="0"/>
              <a:t>} and Table \ref{</a:t>
            </a:r>
            <a:r>
              <a:rPr lang="en-US" dirty="0" err="1" smtClean="0"/>
              <a:t>Tab:ToyKNN</a:t>
            </a:r>
            <a:r>
              <a:rPr lang="en-US" dirty="0" smtClean="0"/>
              <a:t>}, high (unrealistic) accuracies can be estimated in cases where both the number of samples or the number of evaluations are reduced. On the one hand, for 80-20 HO, the accuracy is better estimated if we use 1000 samples than 500 or 1000 samples. On the other hand, in 80-20 HO there is only one evaluation of the accuracy (training with 80\% testing with 20\%), a better estimation is obtained by 5f CV where there are 5 evaluations using training with 80\% testing with 20\% (or much better by 20 $\times$ 5f CV with 100 evaluations). In our experiments, the lowest variation of the estimated accuracy ($\sigma \le 0.05\%$) is obtained by LOO and 20$\times$5f CV with 1000 samples.</a:t>
            </a:r>
            <a:endParaRPr lang="en-US" dirty="0"/>
          </a:p>
        </p:txBody>
      </p:sp>
      <p:sp>
        <p:nvSpPr>
          <p:cNvPr id="4" name="Slide Number Placeholder 3"/>
          <p:cNvSpPr>
            <a:spLocks noGrp="1"/>
          </p:cNvSpPr>
          <p:nvPr>
            <p:ph type="sldNum" sz="quarter" idx="10"/>
          </p:nvPr>
        </p:nvSpPr>
        <p:spPr/>
        <p:txBody>
          <a:bodyPr/>
          <a:lstStyle/>
          <a:p>
            <a:fld id="{444419EF-B26E-7648-A7FF-D798BD5173A3}" type="slidenum">
              <a:rPr lang="en-US" smtClean="0"/>
              <a:t>16</a:t>
            </a:fld>
            <a:endParaRPr lang="en-US"/>
          </a:p>
        </p:txBody>
      </p:sp>
    </p:spTree>
    <p:extLst>
      <p:ext uri="{BB962C8B-B14F-4D97-AF65-F5344CB8AC3E}">
        <p14:creationId xmlns:p14="http://schemas.microsoft.com/office/powerpoint/2010/main" val="2844089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 can see in Table \ref{</a:t>
            </a:r>
            <a:r>
              <a:rPr lang="en-US" dirty="0" err="1" smtClean="0"/>
              <a:t>Tab:ToySVM</a:t>
            </a:r>
            <a:r>
              <a:rPr lang="en-US" dirty="0" smtClean="0"/>
              <a:t>} and Table \ref{</a:t>
            </a:r>
            <a:r>
              <a:rPr lang="en-US" dirty="0" err="1" smtClean="0"/>
              <a:t>Tab:ToyKNN</a:t>
            </a:r>
            <a:r>
              <a:rPr lang="en-US" dirty="0" smtClean="0"/>
              <a:t>} the estimated accuracy can vary widely around the true mean value.  In Table \ref{</a:t>
            </a:r>
            <a:r>
              <a:rPr lang="en-US" dirty="0" err="1" smtClean="0"/>
              <a:t>Tab:ToySVM</a:t>
            </a:r>
            <a:r>
              <a:rPr lang="en-US" dirty="0" smtClean="0"/>
              <a:t>}, the mean accuracy over all of the different protocols varies from a low of 91.7\% to a high of 93\%.  We can be confident that the true mean value is in this range.  However, the range between the minimum and maximum accuracy found with a single instance of a given experimental protocol is much broader.   A single trial of 90-10HO can give an accuracy as low as 60\% and as high as 100\%. It is clear that in this example SVM has a better accuracy than KNN. However, the variation of the estimated accuracies does not depend on the classifier, because both classifiers show similar behaviors. </a:t>
            </a:r>
          </a:p>
          <a:p>
            <a:endParaRPr lang="en-US" dirty="0" smtClean="0"/>
          </a:p>
          <a:p>
            <a:r>
              <a:rPr lang="en-US" dirty="0" smtClean="0"/>
              <a:t>The problem of the variation in the estimate of the accuracy is in how the data was used.  By selecting certain samples of the available data (see Fig. \ref{</a:t>
            </a:r>
            <a:r>
              <a:rPr lang="en-US" dirty="0" err="1" smtClean="0"/>
              <a:t>Fig:ToyExample</a:t>
            </a:r>
            <a:r>
              <a:rPr lang="en-US" dirty="0" smtClean="0"/>
              <a:t>}), it is likely that no sample from the confusion zone is considered in the testing dataset and thus a high accuracy could be estimated. This is the case of hold-out 80-20 with 1000 samples: it is likely to obtain 98\% in same cases (see that the maximal value for SVM 80-20 is 98\%). It is then possible, that the reported accuracy could be 98\% whereas a more realistic value is 92.8\%. For KNN, the same situation can be seen.  It can possibly be reported as an accuracy of 96.5\%.  However, a better estimation would be 91.1\%. It is worth mentioning, that as we can see in Table \ref{</a:t>
            </a:r>
            <a:r>
              <a:rPr lang="en-US" dirty="0" err="1" smtClean="0"/>
              <a:t>Tab:ToySVM</a:t>
            </a:r>
            <a:r>
              <a:rPr lang="en-US" dirty="0" smtClean="0"/>
              <a:t>} and Table \ref{</a:t>
            </a:r>
            <a:r>
              <a:rPr lang="en-US" dirty="0" err="1" smtClean="0"/>
              <a:t>Tab:ToyKNN</a:t>
            </a:r>
            <a:r>
              <a:rPr lang="en-US" dirty="0" smtClean="0"/>
              <a:t>}, high (unrealistic) accuracies can be estimated in cases where both the number of samples or the number of evaluations are reduced. On the one hand, for 80-20 HO, the accuracy is better estimated if we use 1000 samples than 500 or 1000 samples. On the other hand, in 80-20 HO there is only one evaluation of the accuracy (training with 80\% testing with 20\%), a better estimation is obtained by 5f CV where there are 5 evaluations using training with 80\% testing with 20\% (or much better by 20 $\times$ 5f CV with 100 evaluations). In our experiments, the lowest variation of the estimated accuracy ($\sigma \le 0.05\%$) is obtained by LOO and 20$\times$5f CV with 1000 samples.</a:t>
            </a:r>
            <a:endParaRPr lang="en-US" dirty="0"/>
          </a:p>
        </p:txBody>
      </p:sp>
      <p:sp>
        <p:nvSpPr>
          <p:cNvPr id="4" name="Slide Number Placeholder 3"/>
          <p:cNvSpPr>
            <a:spLocks noGrp="1"/>
          </p:cNvSpPr>
          <p:nvPr>
            <p:ph type="sldNum" sz="quarter" idx="10"/>
          </p:nvPr>
        </p:nvSpPr>
        <p:spPr/>
        <p:txBody>
          <a:bodyPr/>
          <a:lstStyle/>
          <a:p>
            <a:fld id="{444419EF-B26E-7648-A7FF-D798BD5173A3}" type="slidenum">
              <a:rPr lang="en-US" smtClean="0"/>
              <a:t>17</a:t>
            </a:fld>
            <a:endParaRPr lang="en-US"/>
          </a:p>
        </p:txBody>
      </p:sp>
    </p:spTree>
    <p:extLst>
      <p:ext uri="{BB962C8B-B14F-4D97-AF65-F5344CB8AC3E}">
        <p14:creationId xmlns:p14="http://schemas.microsoft.com/office/powerpoint/2010/main" val="842512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453C9E-151A-4E35-AB29-F5643526EBC4}" type="slidenum">
              <a:rPr lang="es-ES"/>
              <a:pPr/>
              <a:t>19</a:t>
            </a:fld>
            <a:endParaRPr lang="es-ES"/>
          </a:p>
        </p:txBody>
      </p:sp>
      <p:sp>
        <p:nvSpPr>
          <p:cNvPr id="87042" name="Rectangle 2"/>
          <p:cNvSpPr>
            <a:spLocks noGrp="1" noRot="1" noChangeAspect="1" noChangeArrowheads="1" noTextEdit="1"/>
          </p:cNvSpPr>
          <p:nvPr>
            <p:ph type="sldImg"/>
          </p:nvPr>
        </p:nvSpPr>
        <p:spPr>
          <a:xfrm>
            <a:off x="1143000" y="685800"/>
            <a:ext cx="4572000" cy="3429000"/>
          </a:xfrm>
          <a:ln/>
        </p:spPr>
      </p:sp>
      <p:sp>
        <p:nvSpPr>
          <p:cNvPr id="87043" name="Rectangle 3"/>
          <p:cNvSpPr>
            <a:spLocks noGrp="1" noChangeArrowheads="1"/>
          </p:cNvSpPr>
          <p:nvPr>
            <p:ph type="body" idx="1"/>
          </p:nvPr>
        </p:nvSpPr>
        <p:spPr>
          <a:xfrm>
            <a:off x="685494" y="4342939"/>
            <a:ext cx="5487013" cy="4114587"/>
          </a:xfr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FERET database contains more than 3,500 face images from women and men (with different races such as African, Asian and Caucasian) involving different expressions and illumination conditions. In the literature, there are many reported experimental protocols.</a:t>
            </a:r>
          </a:p>
          <a:p>
            <a:endParaRPr lang="es-ES" dirty="0"/>
          </a:p>
        </p:txBody>
      </p:sp>
    </p:spTree>
    <p:extLst>
      <p:ext uri="{BB962C8B-B14F-4D97-AF65-F5344CB8AC3E}">
        <p14:creationId xmlns:p14="http://schemas.microsoft.com/office/powerpoint/2010/main" val="597032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FERET database contains more than 3,500 face images from women and men (with different races such as African, Asian and Caucasian) involving different expressions and illumination conditions. In the literature, there are many reported experimental protocols.</a:t>
            </a:r>
          </a:p>
          <a:p>
            <a:r>
              <a:rPr lang="en-US" dirty="0" smtClean="0"/>
              <a:t>The protocols vary based on different number of images, number of females and males, and `mixed' or `unmixed' datasets. </a:t>
            </a:r>
          </a:p>
          <a:p>
            <a:r>
              <a:rPr lang="en-US" dirty="0" smtClean="0"/>
              <a:t>For the 17 papers on FERET database listed in the Table, there is only 1 instance where a pair of papers used the same train-test protocol, including gender distribution and number of images: lines 6 and 7.</a:t>
            </a:r>
          </a:p>
          <a:p>
            <a:endParaRPr lang="en-US" dirty="0"/>
          </a:p>
        </p:txBody>
      </p:sp>
      <p:sp>
        <p:nvSpPr>
          <p:cNvPr id="4" name="Slide Number Placeholder 3"/>
          <p:cNvSpPr>
            <a:spLocks noGrp="1"/>
          </p:cNvSpPr>
          <p:nvPr>
            <p:ph type="sldNum" sz="quarter" idx="10"/>
          </p:nvPr>
        </p:nvSpPr>
        <p:spPr/>
        <p:txBody>
          <a:bodyPr/>
          <a:lstStyle/>
          <a:p>
            <a:fld id="{444419EF-B26E-7648-A7FF-D798BD5173A3}" type="slidenum">
              <a:rPr lang="en-US" smtClean="0"/>
              <a:t>20</a:t>
            </a:fld>
            <a:endParaRPr lang="en-US"/>
          </a:p>
        </p:txBody>
      </p:sp>
    </p:spTree>
    <p:extLst>
      <p:ext uri="{BB962C8B-B14F-4D97-AF65-F5344CB8AC3E}">
        <p14:creationId xmlns:p14="http://schemas.microsoft.com/office/powerpoint/2010/main" val="749330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FERET database contains more than 3,500 face images from women and men (with different races such as African, Asian and Caucasian) involving different expressions and illumination conditions. In the literature, there are many reported experimental protocols.</a:t>
            </a:r>
          </a:p>
          <a:p>
            <a:r>
              <a:rPr lang="en-US" dirty="0" smtClean="0"/>
              <a:t>The protocols vary based on different number of images, number of females and males, and `mixed' or `unmixed' datasets. </a:t>
            </a:r>
          </a:p>
          <a:p>
            <a:r>
              <a:rPr lang="en-US" dirty="0" smtClean="0"/>
              <a:t>For the 17 papers on FERET database listed in the Table, there is only 1 instance where a pair of papers used the same train-test protocol, including gender distribution and number of images: lines 6 and 7.</a:t>
            </a:r>
          </a:p>
          <a:p>
            <a:endParaRPr lang="en-US" dirty="0"/>
          </a:p>
        </p:txBody>
      </p:sp>
      <p:sp>
        <p:nvSpPr>
          <p:cNvPr id="4" name="Slide Number Placeholder 3"/>
          <p:cNvSpPr>
            <a:spLocks noGrp="1"/>
          </p:cNvSpPr>
          <p:nvPr>
            <p:ph type="sldNum" sz="quarter" idx="10"/>
          </p:nvPr>
        </p:nvSpPr>
        <p:spPr/>
        <p:txBody>
          <a:bodyPr/>
          <a:lstStyle/>
          <a:p>
            <a:fld id="{444419EF-B26E-7648-A7FF-D798BD5173A3}" type="slidenum">
              <a:rPr lang="en-US" smtClean="0"/>
              <a:t>21</a:t>
            </a:fld>
            <a:endParaRPr lang="en-US"/>
          </a:p>
        </p:txBody>
      </p:sp>
    </p:spTree>
    <p:extLst>
      <p:ext uri="{BB962C8B-B14F-4D97-AF65-F5344CB8AC3E}">
        <p14:creationId xmlns:p14="http://schemas.microsoft.com/office/powerpoint/2010/main" val="420594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453C9E-151A-4E35-AB29-F5643526EBC4}" type="slidenum">
              <a:rPr lang="es-ES"/>
              <a:pPr/>
              <a:t>23</a:t>
            </a:fld>
            <a:endParaRPr lang="es-ES"/>
          </a:p>
        </p:txBody>
      </p:sp>
      <p:sp>
        <p:nvSpPr>
          <p:cNvPr id="87042" name="Rectangle 2"/>
          <p:cNvSpPr>
            <a:spLocks noGrp="1" noRot="1" noChangeAspect="1" noChangeArrowheads="1" noTextEdit="1"/>
          </p:cNvSpPr>
          <p:nvPr>
            <p:ph type="sldImg"/>
          </p:nvPr>
        </p:nvSpPr>
        <p:spPr>
          <a:xfrm>
            <a:off x="1143000" y="685800"/>
            <a:ext cx="4572000" cy="3429000"/>
          </a:xfrm>
          <a:ln/>
        </p:spPr>
      </p:sp>
      <p:sp>
        <p:nvSpPr>
          <p:cNvPr id="87043" name="Rectangle 3"/>
          <p:cNvSpPr>
            <a:spLocks noGrp="1" noChangeArrowheads="1"/>
          </p:cNvSpPr>
          <p:nvPr>
            <p:ph type="body" idx="1"/>
          </p:nvPr>
        </p:nvSpPr>
        <p:spPr>
          <a:xfrm>
            <a:off x="685494" y="4342939"/>
            <a:ext cx="5487013" cy="4114587"/>
          </a:xfrm>
        </p:spPr>
        <p:txBody>
          <a:bodyPr/>
          <a:lstStyle/>
          <a:p>
            <a:r>
              <a:rPr lang="en-US" dirty="0" smtClean="0"/>
              <a:t>The AR database consists of 26 different images of each of 50 women and 50 men.</a:t>
            </a:r>
          </a:p>
          <a:p>
            <a:r>
              <a:rPr lang="en-US" dirty="0" smtClean="0"/>
              <a:t>The 26 images represent different facial expressions, illumination conditions, and occlusions with sunglasses and scarf.</a:t>
            </a:r>
          </a:p>
          <a:p>
            <a:r>
              <a:rPr lang="en-US" dirty="0" smtClean="0"/>
              <a:t>The number of images per subject is 26. The characteristics of this database (occlusion/no occlusion, facial expressions/neutral, etc.) allow a large number of different experiments. </a:t>
            </a:r>
            <a:endParaRPr lang="es-ES" dirty="0" smtClean="0"/>
          </a:p>
          <a:p>
            <a:endParaRPr lang="es-ES" dirty="0"/>
          </a:p>
        </p:txBody>
      </p:sp>
    </p:spTree>
    <p:extLst>
      <p:ext uri="{BB962C8B-B14F-4D97-AF65-F5344CB8AC3E}">
        <p14:creationId xmlns:p14="http://schemas.microsoft.com/office/powerpoint/2010/main" val="201397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ido">
    <p:spTree>
      <p:nvGrpSpPr>
        <p:cNvPr id="1" name=""/>
        <p:cNvGrpSpPr/>
        <p:nvPr/>
      </p:nvGrpSpPr>
      <p:grpSpPr>
        <a:xfrm>
          <a:off x="0" y="0"/>
          <a:ext cx="0" cy="0"/>
          <a:chOff x="0" y="0"/>
          <a:chExt cx="0" cy="0"/>
        </a:xfrm>
      </p:grpSpPr>
      <p:sp>
        <p:nvSpPr>
          <p:cNvPr id="2" name="1 Marcador de contenido"/>
          <p:cNvSpPr>
            <a:spLocks noGrp="1"/>
          </p:cNvSpPr>
          <p:nvPr>
            <p:ph/>
          </p:nvPr>
        </p:nvSpPr>
        <p:spPr>
          <a:xfrm>
            <a:off x="457200" y="274638"/>
            <a:ext cx="8229600" cy="5851525"/>
          </a:xfrm>
          <a:prstGeom prst="rect">
            <a:avLst/>
          </a:prstGeo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Tree>
    <p:extLst>
      <p:ext uri="{BB962C8B-B14F-4D97-AF65-F5344CB8AC3E}">
        <p14:creationId xmlns:p14="http://schemas.microsoft.com/office/powerpoint/2010/main" val="151232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5/31/18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5/31/18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5/31/18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5/31/18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notesSlide" Target="../notesSlides/notesSlide6.xml"/><Relationship Id="rId5" Type="http://schemas.openxmlformats.org/officeDocument/2006/relationships/image" Target="../media/image9.png"/><Relationship Id="rId1" Type="http://schemas.microsoft.com/office/2007/relationships/media" Target="../media/media1.mp4"/><Relationship Id="rId2" Type="http://schemas.openxmlformats.org/officeDocument/2006/relationships/video" Target="../media/media1.mp4"/></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notesSlide" Target="../notesSlides/notesSlide9.xml"/><Relationship Id="rId5" Type="http://schemas.openxmlformats.org/officeDocument/2006/relationships/image" Target="../media/image11.png"/><Relationship Id="rId1" Type="http://schemas.microsoft.com/office/2007/relationships/media" Target="../media/media2.mp4"/><Relationship Id="rId2" Type="http://schemas.openxmlformats.org/officeDocument/2006/relationships/video" Target="../media/media2.mp4"/></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notesSlide" Target="../notesSlides/notesSlide12.xml"/><Relationship Id="rId5" Type="http://schemas.openxmlformats.org/officeDocument/2006/relationships/image" Target="../media/image13.png"/><Relationship Id="rId1" Type="http://schemas.microsoft.com/office/2007/relationships/media" Target="../media/media3.mp4"/><Relationship Id="rId2" Type="http://schemas.openxmlformats.org/officeDocument/2006/relationships/video" Target="../media/media3.mp4"/></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194" name="Text Box 5"/>
          <p:cNvSpPr txBox="1">
            <a:spLocks noChangeArrowheads="1"/>
          </p:cNvSpPr>
          <p:nvPr/>
        </p:nvSpPr>
        <p:spPr bwMode="auto">
          <a:xfrm>
            <a:off x="2510099" y="1690179"/>
            <a:ext cx="4090483" cy="3724096"/>
          </a:xfrm>
          <a:prstGeom prst="rect">
            <a:avLst/>
          </a:prstGeom>
          <a:noFill/>
          <a:ln w="9525">
            <a:noFill/>
            <a:miter lim="800000"/>
            <a:headEnd/>
            <a:tailEnd/>
          </a:ln>
        </p:spPr>
        <p:txBody>
          <a:bodyPr wrap="none">
            <a:spAutoFit/>
          </a:bodyPr>
          <a:lstStyle/>
          <a:p>
            <a:pPr algn="ctr"/>
            <a:r>
              <a:rPr lang="es-CL" sz="2400" dirty="0" smtClean="0">
                <a:solidFill>
                  <a:srgbClr val="FF0000"/>
                </a:solidFill>
                <a:latin typeface="Trebuchet MS" pitchFamily="34" charset="0"/>
              </a:rPr>
              <a:t>R</a:t>
            </a:r>
            <a:r>
              <a:rPr lang="es-CL" sz="2400" dirty="0" smtClean="0">
                <a:solidFill>
                  <a:srgbClr val="3366FF"/>
                </a:solidFill>
                <a:latin typeface="Trebuchet MS" pitchFamily="34" charset="0"/>
              </a:rPr>
              <a:t>e</a:t>
            </a:r>
            <a:r>
              <a:rPr lang="es-CL" sz="2400" dirty="0" smtClean="0">
                <a:solidFill>
                  <a:srgbClr val="FFFF00"/>
                </a:solidFill>
                <a:latin typeface="Trebuchet MS" pitchFamily="34" charset="0"/>
              </a:rPr>
              <a:t>c</a:t>
            </a:r>
            <a:r>
              <a:rPr lang="es-CL" sz="2400" dirty="0" smtClean="0">
                <a:solidFill>
                  <a:srgbClr val="00FF00"/>
                </a:solidFill>
                <a:latin typeface="Trebuchet MS" pitchFamily="34" charset="0"/>
              </a:rPr>
              <a:t>o</a:t>
            </a:r>
            <a:r>
              <a:rPr lang="es-CL" sz="2400" dirty="0" smtClean="0">
                <a:solidFill>
                  <a:schemeClr val="bg1"/>
                </a:solidFill>
                <a:latin typeface="Trebuchet MS" pitchFamily="34" charset="0"/>
              </a:rPr>
              <a:t>n</a:t>
            </a:r>
            <a:r>
              <a:rPr lang="es-CL" sz="2400" dirty="0" smtClean="0">
                <a:solidFill>
                  <a:srgbClr val="FF6600"/>
                </a:solidFill>
                <a:latin typeface="Trebuchet MS" pitchFamily="34" charset="0"/>
              </a:rPr>
              <a:t>o</a:t>
            </a:r>
            <a:r>
              <a:rPr lang="es-CL" sz="2400" dirty="0" smtClean="0">
                <a:solidFill>
                  <a:srgbClr val="FF0000"/>
                </a:solidFill>
                <a:latin typeface="Trebuchet MS" pitchFamily="34" charset="0"/>
              </a:rPr>
              <a:t>c</a:t>
            </a:r>
            <a:r>
              <a:rPr lang="es-CL" sz="2400" dirty="0" smtClean="0">
                <a:solidFill>
                  <a:srgbClr val="3366FF"/>
                </a:solidFill>
                <a:latin typeface="Trebuchet MS" pitchFamily="34" charset="0"/>
              </a:rPr>
              <a:t>i</a:t>
            </a:r>
            <a:r>
              <a:rPr lang="es-CL" sz="2400" dirty="0" smtClean="0">
                <a:solidFill>
                  <a:schemeClr val="bg1"/>
                </a:solidFill>
                <a:latin typeface="Trebuchet MS" pitchFamily="34" charset="0"/>
              </a:rPr>
              <a:t>m</a:t>
            </a:r>
            <a:r>
              <a:rPr lang="es-CL" sz="2400" dirty="0" smtClean="0">
                <a:solidFill>
                  <a:srgbClr val="FFFF00"/>
                </a:solidFill>
                <a:latin typeface="Trebuchet MS" pitchFamily="34" charset="0"/>
              </a:rPr>
              <a:t>i</a:t>
            </a:r>
            <a:r>
              <a:rPr lang="es-CL" sz="2400" dirty="0" smtClean="0">
                <a:solidFill>
                  <a:srgbClr val="00FF00"/>
                </a:solidFill>
                <a:latin typeface="Trebuchet MS" pitchFamily="34" charset="0"/>
              </a:rPr>
              <a:t>e</a:t>
            </a:r>
            <a:r>
              <a:rPr lang="es-CL" sz="2400" dirty="0" smtClean="0">
                <a:solidFill>
                  <a:schemeClr val="bg1"/>
                </a:solidFill>
                <a:latin typeface="Trebuchet MS" pitchFamily="34" charset="0"/>
              </a:rPr>
              <a:t>n</a:t>
            </a:r>
            <a:r>
              <a:rPr lang="es-CL" sz="2400" dirty="0" smtClean="0">
                <a:solidFill>
                  <a:srgbClr val="FF6600"/>
                </a:solidFill>
                <a:latin typeface="Trebuchet MS" pitchFamily="34" charset="0"/>
              </a:rPr>
              <a:t>t</a:t>
            </a:r>
            <a:r>
              <a:rPr lang="es-CL" sz="2400" dirty="0" smtClean="0">
                <a:solidFill>
                  <a:srgbClr val="FF0000"/>
                </a:solidFill>
                <a:latin typeface="Trebuchet MS" pitchFamily="34" charset="0"/>
              </a:rPr>
              <a:t>o</a:t>
            </a:r>
            <a:r>
              <a:rPr lang="es-CL" sz="2400" dirty="0" smtClean="0">
                <a:solidFill>
                  <a:srgbClr val="3333CC"/>
                </a:solidFill>
                <a:latin typeface="Trebuchet MS" pitchFamily="34" charset="0"/>
              </a:rPr>
              <a:t> </a:t>
            </a:r>
            <a:r>
              <a:rPr lang="es-CL" sz="2400" dirty="0" smtClean="0">
                <a:solidFill>
                  <a:srgbClr val="3366FF"/>
                </a:solidFill>
                <a:latin typeface="Trebuchet MS" pitchFamily="34" charset="0"/>
              </a:rPr>
              <a:t>d</a:t>
            </a:r>
            <a:r>
              <a:rPr lang="es-CL" sz="2400" dirty="0" smtClean="0">
                <a:solidFill>
                  <a:srgbClr val="FFFF00"/>
                </a:solidFill>
                <a:latin typeface="Trebuchet MS" pitchFamily="34" charset="0"/>
              </a:rPr>
              <a:t>e </a:t>
            </a:r>
            <a:r>
              <a:rPr lang="es-CL" sz="2400" dirty="0" smtClean="0">
                <a:solidFill>
                  <a:srgbClr val="00FF00"/>
                </a:solidFill>
                <a:latin typeface="Trebuchet MS" pitchFamily="34" charset="0"/>
              </a:rPr>
              <a:t>P</a:t>
            </a:r>
            <a:r>
              <a:rPr lang="es-CL" sz="2400" dirty="0" smtClean="0">
                <a:solidFill>
                  <a:schemeClr val="bg1"/>
                </a:solidFill>
                <a:latin typeface="Trebuchet MS" pitchFamily="34" charset="0"/>
              </a:rPr>
              <a:t>a</a:t>
            </a:r>
            <a:r>
              <a:rPr lang="es-CL" sz="2400" dirty="0" smtClean="0">
                <a:solidFill>
                  <a:srgbClr val="FF6600"/>
                </a:solidFill>
                <a:latin typeface="Trebuchet MS" pitchFamily="34" charset="0"/>
              </a:rPr>
              <a:t>t</a:t>
            </a:r>
            <a:r>
              <a:rPr lang="es-CL" sz="2400" dirty="0" smtClean="0">
                <a:solidFill>
                  <a:srgbClr val="FF0000"/>
                </a:solidFill>
                <a:latin typeface="Trebuchet MS" pitchFamily="34" charset="0"/>
              </a:rPr>
              <a:t>r</a:t>
            </a:r>
            <a:r>
              <a:rPr lang="es-CL" sz="2400" dirty="0" smtClean="0">
                <a:solidFill>
                  <a:srgbClr val="3366FF"/>
                </a:solidFill>
                <a:latin typeface="Trebuchet MS" pitchFamily="34" charset="0"/>
              </a:rPr>
              <a:t>o</a:t>
            </a:r>
            <a:r>
              <a:rPr lang="es-CL" sz="2400" dirty="0" smtClean="0">
                <a:solidFill>
                  <a:srgbClr val="FFFF00"/>
                </a:solidFill>
                <a:latin typeface="Trebuchet MS" pitchFamily="34" charset="0"/>
              </a:rPr>
              <a:t>n</a:t>
            </a:r>
            <a:r>
              <a:rPr lang="es-CL" sz="2400" dirty="0" smtClean="0">
                <a:solidFill>
                  <a:srgbClr val="00FF00"/>
                </a:solidFill>
                <a:latin typeface="Trebuchet MS" pitchFamily="34" charset="0"/>
              </a:rPr>
              <a:t>e</a:t>
            </a:r>
            <a:r>
              <a:rPr lang="es-CL" sz="2400" dirty="0" smtClean="0">
                <a:solidFill>
                  <a:schemeClr val="bg1"/>
                </a:solidFill>
                <a:latin typeface="Trebuchet MS" pitchFamily="34" charset="0"/>
              </a:rPr>
              <a:t>s</a:t>
            </a:r>
            <a:endParaRPr lang="es-CL" sz="2400" dirty="0" smtClean="0">
              <a:solidFill>
                <a:srgbClr val="FF0000"/>
              </a:solidFill>
              <a:latin typeface="Trebuchet MS" pitchFamily="34" charset="0"/>
            </a:endParaRPr>
          </a:p>
          <a:p>
            <a:pPr algn="ctr"/>
            <a:r>
              <a:rPr lang="es-CL" sz="2400" dirty="0" smtClean="0">
                <a:solidFill>
                  <a:schemeClr val="bg2">
                    <a:lumMod val="60000"/>
                    <a:lumOff val="40000"/>
                  </a:schemeClr>
                </a:solidFill>
                <a:latin typeface="Trebuchet MS" pitchFamily="34" charset="0"/>
              </a:rPr>
              <a:t> </a:t>
            </a:r>
            <a:endParaRPr lang="es-CL" sz="2400" dirty="0">
              <a:solidFill>
                <a:schemeClr val="bg2">
                  <a:lumMod val="60000"/>
                  <a:lumOff val="40000"/>
                </a:schemeClr>
              </a:solidFill>
              <a:latin typeface="Trebuchet MS" pitchFamily="34" charset="0"/>
            </a:endParaRPr>
          </a:p>
          <a:p>
            <a:pPr algn="ctr"/>
            <a:endParaRPr lang="es-CL" sz="2400" dirty="0" smtClean="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dirty="0">
              <a:solidFill>
                <a:srgbClr val="3333CC"/>
              </a:solidFill>
              <a:latin typeface="Trebuchet MS" pitchFamily="34" charset="0"/>
            </a:endParaRPr>
          </a:p>
          <a:p>
            <a:pPr algn="ctr"/>
            <a:r>
              <a:rPr lang="es-CL" sz="1400" dirty="0">
                <a:solidFill>
                  <a:schemeClr val="bg1">
                    <a:lumMod val="75000"/>
                  </a:schemeClr>
                </a:solidFill>
                <a:latin typeface="Trebuchet MS" pitchFamily="34" charset="0"/>
              </a:rPr>
              <a:t>Domingo Mery</a:t>
            </a:r>
          </a:p>
          <a:p>
            <a:pPr algn="ctr"/>
            <a:endParaRPr lang="es-CL" sz="1200" dirty="0">
              <a:solidFill>
                <a:schemeClr val="bg1">
                  <a:lumMod val="75000"/>
                </a:schemeClr>
              </a:solidFill>
              <a:latin typeface="Trebuchet MS" pitchFamily="34" charset="0"/>
            </a:endParaRPr>
          </a:p>
          <a:p>
            <a:pPr algn="ctr"/>
            <a:r>
              <a:rPr lang="es-CL" sz="1200" dirty="0" smtClean="0">
                <a:solidFill>
                  <a:schemeClr val="bg1">
                    <a:lumMod val="75000"/>
                  </a:schemeClr>
                </a:solidFill>
                <a:latin typeface="Trebuchet MS" pitchFamily="34" charset="0"/>
              </a:rPr>
              <a:t>Departmento de Ciencia de la Computación</a:t>
            </a:r>
            <a:endParaRPr lang="es-CL" sz="1200" dirty="0">
              <a:solidFill>
                <a:schemeClr val="bg1">
                  <a:lumMod val="75000"/>
                </a:schemeClr>
              </a:solidFill>
              <a:latin typeface="Trebuchet MS" pitchFamily="34" charset="0"/>
            </a:endParaRPr>
          </a:p>
          <a:p>
            <a:pPr algn="ctr"/>
            <a:r>
              <a:rPr lang="es-CL" sz="1200" dirty="0" smtClean="0">
                <a:solidFill>
                  <a:schemeClr val="bg1">
                    <a:lumMod val="75000"/>
                  </a:schemeClr>
                </a:solidFill>
                <a:latin typeface="Trebuchet MS" pitchFamily="34" charset="0"/>
              </a:rPr>
              <a:t>Escuela de Ingeniería</a:t>
            </a:r>
          </a:p>
          <a:p>
            <a:pPr algn="ctr"/>
            <a:r>
              <a:rPr lang="es-CL" sz="1200" dirty="0" smtClean="0">
                <a:solidFill>
                  <a:schemeClr val="bg1">
                    <a:lumMod val="75000"/>
                  </a:schemeClr>
                </a:solidFill>
                <a:latin typeface="Trebuchet MS" pitchFamily="34" charset="0"/>
              </a:rPr>
              <a:t>Universidad Católica de Chile</a:t>
            </a:r>
            <a:endParaRPr lang="es-CL" sz="1200" dirty="0">
              <a:solidFill>
                <a:schemeClr val="bg1">
                  <a:lumMod val="75000"/>
                </a:schemeClr>
              </a:solidFill>
              <a:latin typeface="Trebuchet MS" pitchFamily="34" charset="0"/>
            </a:endParaRPr>
          </a:p>
          <a:p>
            <a:pPr algn="ctr"/>
            <a:r>
              <a:rPr lang="es-CL" sz="1200" smtClean="0">
                <a:solidFill>
                  <a:schemeClr val="bg1">
                    <a:lumMod val="75000"/>
                  </a:schemeClr>
                </a:solidFill>
                <a:latin typeface="Trebuchet MS" pitchFamily="34" charset="0"/>
              </a:rPr>
              <a:t>Semestre </a:t>
            </a:r>
            <a:r>
              <a:rPr lang="es-CL" sz="1200" smtClean="0">
                <a:solidFill>
                  <a:schemeClr val="bg1">
                    <a:lumMod val="75000"/>
                  </a:schemeClr>
                </a:solidFill>
                <a:latin typeface="Trebuchet MS" pitchFamily="34" charset="0"/>
              </a:rPr>
              <a:t>2018-1</a:t>
            </a:r>
            <a:endParaRPr lang="en-US" sz="1200" dirty="0">
              <a:solidFill>
                <a:schemeClr val="bg1">
                  <a:lumMod val="75000"/>
                </a:schemeClr>
              </a:solidFill>
              <a:latin typeface="Trebuchet MS" pitchFamily="34" charset="0"/>
            </a:endParaRPr>
          </a:p>
        </p:txBody>
      </p:sp>
      <p:pic>
        <p:nvPicPr>
          <p:cNvPr id="3" name="Picture 2" descr="Screen Shot 2014-07-28 at 3.30.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599" y="932796"/>
            <a:ext cx="2252133" cy="709948"/>
          </a:xfrm>
          <a:prstGeom prst="rect">
            <a:avLst/>
          </a:prstGeom>
        </p:spPr>
      </p:pic>
      <p:sp>
        <p:nvSpPr>
          <p:cNvPr id="4" name="Rectangle 3"/>
          <p:cNvSpPr/>
          <p:nvPr/>
        </p:nvSpPr>
        <p:spPr>
          <a:xfrm>
            <a:off x="3700665" y="1065604"/>
            <a:ext cx="94889" cy="94882"/>
          </a:xfrm>
          <a:prstGeom prst="rect">
            <a:avLst/>
          </a:prstGeom>
          <a:solidFill>
            <a:srgbClr val="FF00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853065"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618618"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005465" y="990856"/>
            <a:ext cx="94889" cy="94882"/>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808392"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1" y="3031066"/>
            <a:ext cx="9144000" cy="769441"/>
          </a:xfrm>
          <a:prstGeom prst="rect">
            <a:avLst/>
          </a:prstGeom>
          <a:noFill/>
        </p:spPr>
        <p:txBody>
          <a:bodyPr wrap="square" rtlCol="0">
            <a:spAutoFit/>
          </a:bodyPr>
          <a:lstStyle/>
          <a:p>
            <a:pPr algn="ctr"/>
            <a:r>
              <a:rPr lang="en-US" sz="2400" b="1" dirty="0" smtClean="0">
                <a:solidFill>
                  <a:srgbClr val="FFFFFF"/>
                </a:solidFill>
                <a:latin typeface="Trebuchet MS"/>
                <a:cs typeface="Trebuchet MS"/>
              </a:rPr>
              <a:t>Accuracy Estimation (Problems)</a:t>
            </a:r>
          </a:p>
          <a:p>
            <a:pPr algn="ctr"/>
            <a:endParaRPr lang="es-CL" sz="1000" dirty="0" smtClean="0">
              <a:solidFill>
                <a:srgbClr val="FFFFFF"/>
              </a:solidFill>
              <a:latin typeface="Trebuchet MS"/>
              <a:cs typeface="Trebuchet MS"/>
            </a:endParaRPr>
          </a:p>
          <a:p>
            <a:pPr algn="ctr"/>
            <a:r>
              <a:rPr lang="es-CL" sz="1000" dirty="0" smtClean="0">
                <a:solidFill>
                  <a:srgbClr val="FFFFFF"/>
                </a:solidFill>
                <a:latin typeface="Trebuchet MS"/>
                <a:cs typeface="Trebuchet MS"/>
              </a:rPr>
              <a:t>[ Capítulo 5 ]</a:t>
            </a:r>
          </a:p>
        </p:txBody>
      </p:sp>
    </p:spTree>
    <p:extLst>
      <p:ext uri="{BB962C8B-B14F-4D97-AF65-F5344CB8AC3E}">
        <p14:creationId xmlns:p14="http://schemas.microsoft.com/office/powerpoint/2010/main" val="116924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2" presetClass="entr" presetSubtype="8" fill="hold" grpId="0" nodeType="afterEffect">
                                  <p:stCondLst>
                                    <p:cond delay="100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600"/>
            <a:ext cx="8229600" cy="1143000"/>
          </a:xfrm>
        </p:spPr>
        <p:txBody>
          <a:bodyPr/>
          <a:lstStyle/>
          <a:p>
            <a:r>
              <a:rPr lang="en-US" dirty="0" smtClean="0"/>
              <a:t>A real example about ‘how’…</a:t>
            </a:r>
            <a:endParaRPr lang="en-US" dirty="0"/>
          </a:p>
        </p:txBody>
      </p:sp>
    </p:spTree>
    <p:extLst>
      <p:ext uri="{BB962C8B-B14F-4D97-AF65-F5344CB8AC3E}">
        <p14:creationId xmlns:p14="http://schemas.microsoft.com/office/powerpoint/2010/main" val="3386465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12-08 at 8.46.5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648" y="-15105"/>
            <a:ext cx="1588781" cy="2103134"/>
          </a:xfrm>
          <a:prstGeom prst="rect">
            <a:avLst/>
          </a:prstGeom>
        </p:spPr>
      </p:pic>
      <p:sp>
        <p:nvSpPr>
          <p:cNvPr id="7" name="TextBox 6"/>
          <p:cNvSpPr txBox="1"/>
          <p:nvPr/>
        </p:nvSpPr>
        <p:spPr>
          <a:xfrm>
            <a:off x="3016399" y="35290"/>
            <a:ext cx="5521237" cy="2246769"/>
          </a:xfrm>
          <a:prstGeom prst="rect">
            <a:avLst/>
          </a:prstGeom>
          <a:noFill/>
        </p:spPr>
        <p:txBody>
          <a:bodyPr wrap="square" rtlCol="0">
            <a:spAutoFit/>
          </a:bodyPr>
          <a:lstStyle/>
          <a:p>
            <a:pPr algn="just"/>
            <a:r>
              <a:rPr lang="en-US" sz="2000" dirty="0">
                <a:latin typeface="Times New Roman"/>
                <a:cs typeface="Times New Roman"/>
              </a:rPr>
              <a:t>T</a:t>
            </a:r>
            <a:r>
              <a:rPr lang="en-US" sz="2000" dirty="0" smtClean="0">
                <a:latin typeface="Times New Roman"/>
                <a:cs typeface="Times New Roman"/>
              </a:rPr>
              <a:t>he </a:t>
            </a:r>
            <a:r>
              <a:rPr lang="en-US" sz="2000" dirty="0">
                <a:latin typeface="Times New Roman"/>
                <a:cs typeface="Times New Roman"/>
              </a:rPr>
              <a:t>images were divided into ten subsets. For each validation fold, nine subsets were used for training purposes and the remaining subset was used for testing. This step was repeated ten times, and the accuracy of the ten folds were averaged to compute the final estimation of the </a:t>
            </a:r>
            <a:r>
              <a:rPr lang="en-US" sz="2000" dirty="0" smtClean="0">
                <a:latin typeface="Times New Roman"/>
                <a:cs typeface="Times New Roman"/>
              </a:rPr>
              <a:t>accuracy. The </a:t>
            </a:r>
            <a:r>
              <a:rPr lang="en-US" sz="2000" dirty="0">
                <a:latin typeface="Times New Roman"/>
                <a:cs typeface="Times New Roman"/>
              </a:rPr>
              <a:t>classification rate was </a:t>
            </a:r>
            <a:r>
              <a:rPr lang="en-US" sz="2000" dirty="0" smtClean="0">
                <a:latin typeface="Times New Roman"/>
                <a:cs typeface="Times New Roman"/>
              </a:rPr>
              <a:t>96.3%.</a:t>
            </a:r>
            <a:endParaRPr lang="en-US" sz="2000" dirty="0">
              <a:latin typeface="Times New Roman"/>
              <a:cs typeface="Times New Roman"/>
            </a:endParaRPr>
          </a:p>
        </p:txBody>
      </p:sp>
      <p:sp>
        <p:nvSpPr>
          <p:cNvPr id="10" name="Rectangle 9"/>
          <p:cNvSpPr/>
          <p:nvPr/>
        </p:nvSpPr>
        <p:spPr>
          <a:xfrm>
            <a:off x="1206638" y="529236"/>
            <a:ext cx="712596" cy="229335"/>
          </a:xfrm>
          <a:prstGeom prst="rect">
            <a:avLst/>
          </a:prstGeom>
          <a:solidFill>
            <a:srgbClr val="FFFF00">
              <a:alpha val="5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p:nvPr/>
        </p:nvCxnSpPr>
        <p:spPr>
          <a:xfrm flipV="1">
            <a:off x="2116769" y="282259"/>
            <a:ext cx="864347" cy="405746"/>
          </a:xfrm>
          <a:prstGeom prst="line">
            <a:avLst/>
          </a:prstGeom>
          <a:ln w="3175"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141116" y="1693553"/>
            <a:ext cx="318229" cy="369332"/>
          </a:xfrm>
          <a:prstGeom prst="rect">
            <a:avLst/>
          </a:prstGeom>
          <a:noFill/>
        </p:spPr>
        <p:txBody>
          <a:bodyPr wrap="none" rtlCol="0">
            <a:spAutoFit/>
          </a:bodyPr>
          <a:lstStyle/>
          <a:p>
            <a:r>
              <a:rPr lang="en-US" dirty="0"/>
              <a:t>A</a:t>
            </a:r>
          </a:p>
        </p:txBody>
      </p:sp>
      <p:grpSp>
        <p:nvGrpSpPr>
          <p:cNvPr id="24" name="Group 23"/>
          <p:cNvGrpSpPr/>
          <p:nvPr/>
        </p:nvGrpSpPr>
        <p:grpSpPr>
          <a:xfrm>
            <a:off x="152396" y="2353146"/>
            <a:ext cx="8369336" cy="2014341"/>
            <a:chOff x="152396" y="2353146"/>
            <a:chExt cx="8369336" cy="2014341"/>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569" y="2353146"/>
              <a:ext cx="1588781" cy="1988606"/>
            </a:xfrm>
            <a:prstGeom prst="rect">
              <a:avLst/>
            </a:prstGeom>
          </p:spPr>
        </p:pic>
        <p:sp>
          <p:nvSpPr>
            <p:cNvPr id="8" name="TextBox 7"/>
            <p:cNvSpPr txBox="1"/>
            <p:nvPr/>
          </p:nvSpPr>
          <p:spPr>
            <a:xfrm>
              <a:off x="2998756" y="2857868"/>
              <a:ext cx="5522976" cy="1015663"/>
            </a:xfrm>
            <a:prstGeom prst="rect">
              <a:avLst/>
            </a:prstGeom>
            <a:noFill/>
          </p:spPr>
          <p:txBody>
            <a:bodyPr wrap="square" rtlCol="0">
              <a:spAutoFit/>
            </a:bodyPr>
            <a:lstStyle/>
            <a:p>
              <a:pPr algn="just"/>
              <a:r>
                <a:rPr lang="en-US" sz="2000" dirty="0" smtClean="0">
                  <a:latin typeface="Times New Roman"/>
                  <a:cs typeface="Times New Roman"/>
                </a:rPr>
                <a:t>The </a:t>
              </a:r>
              <a:r>
                <a:rPr lang="en-US" sz="2000" dirty="0">
                  <a:latin typeface="Times New Roman"/>
                  <a:cs typeface="Times New Roman"/>
                </a:rPr>
                <a:t>subjects used for training were not used for </a:t>
              </a:r>
              <a:r>
                <a:rPr lang="en-US" sz="2000" dirty="0" smtClean="0">
                  <a:latin typeface="Times New Roman"/>
                  <a:cs typeface="Times New Roman"/>
                </a:rPr>
                <a:t>testing. We </a:t>
              </a:r>
              <a:r>
                <a:rPr lang="en-US" sz="2000" dirty="0">
                  <a:latin typeface="Times New Roman"/>
                  <a:cs typeface="Times New Roman"/>
                </a:rPr>
                <a:t>have used a 10-fold cross validation </a:t>
              </a:r>
              <a:r>
                <a:rPr lang="en-US" sz="2000" dirty="0" smtClean="0">
                  <a:latin typeface="Times New Roman"/>
                  <a:cs typeface="Times New Roman"/>
                </a:rPr>
                <a:t>procedure. The </a:t>
              </a:r>
              <a:r>
                <a:rPr lang="en-US" sz="2000" dirty="0">
                  <a:latin typeface="Times New Roman"/>
                  <a:cs typeface="Times New Roman"/>
                </a:rPr>
                <a:t>estimated accuracy was </a:t>
              </a:r>
              <a:r>
                <a:rPr lang="en-US" sz="2000" dirty="0" smtClean="0">
                  <a:latin typeface="Times New Roman"/>
                  <a:cs typeface="Times New Roman"/>
                </a:rPr>
                <a:t>70.0%</a:t>
              </a:r>
              <a:endParaRPr lang="en-US" sz="2000" dirty="0">
                <a:latin typeface="Times New Roman"/>
                <a:cs typeface="Times New Roman"/>
              </a:endParaRPr>
            </a:p>
          </p:txBody>
        </p:sp>
        <p:sp>
          <p:nvSpPr>
            <p:cNvPr id="13" name="Rectangle 12"/>
            <p:cNvSpPr/>
            <p:nvPr/>
          </p:nvSpPr>
          <p:spPr>
            <a:xfrm>
              <a:off x="513697" y="3892298"/>
              <a:ext cx="700444" cy="88731"/>
            </a:xfrm>
            <a:prstGeom prst="rect">
              <a:avLst/>
            </a:prstGeom>
            <a:solidFill>
              <a:srgbClr val="FFFF00">
                <a:alpha val="5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p:cNvCxnSpPr/>
            <p:nvPr/>
          </p:nvCxnSpPr>
          <p:spPr>
            <a:xfrm flipV="1">
              <a:off x="1234782" y="3087203"/>
              <a:ext cx="1746334" cy="846775"/>
            </a:xfrm>
            <a:prstGeom prst="line">
              <a:avLst/>
            </a:prstGeom>
            <a:ln w="3175"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152396" y="3998155"/>
              <a:ext cx="318229" cy="369332"/>
            </a:xfrm>
            <a:prstGeom prst="rect">
              <a:avLst/>
            </a:prstGeom>
            <a:noFill/>
          </p:spPr>
          <p:txBody>
            <a:bodyPr wrap="none" rtlCol="0">
              <a:spAutoFit/>
            </a:bodyPr>
            <a:lstStyle/>
            <a:p>
              <a:r>
                <a:rPr lang="en-US" dirty="0" smtClean="0"/>
                <a:t>B</a:t>
              </a:r>
              <a:endParaRPr lang="en-US" dirty="0"/>
            </a:p>
          </p:txBody>
        </p:sp>
      </p:grpSp>
      <p:grpSp>
        <p:nvGrpSpPr>
          <p:cNvPr id="25" name="Group 24"/>
          <p:cNvGrpSpPr/>
          <p:nvPr/>
        </p:nvGrpSpPr>
        <p:grpSpPr>
          <a:xfrm>
            <a:off x="146036" y="4569060"/>
            <a:ext cx="8358055" cy="2246769"/>
            <a:chOff x="146036" y="4569060"/>
            <a:chExt cx="8358055" cy="2246769"/>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810" y="4618147"/>
              <a:ext cx="1574597" cy="2103134"/>
            </a:xfrm>
            <a:prstGeom prst="rect">
              <a:avLst/>
            </a:prstGeom>
          </p:spPr>
        </p:pic>
        <p:sp>
          <p:nvSpPr>
            <p:cNvPr id="9" name="TextBox 8"/>
            <p:cNvSpPr txBox="1"/>
            <p:nvPr/>
          </p:nvSpPr>
          <p:spPr>
            <a:xfrm>
              <a:off x="2981115" y="4569060"/>
              <a:ext cx="5522976" cy="2246769"/>
            </a:xfrm>
            <a:prstGeom prst="rect">
              <a:avLst/>
            </a:prstGeom>
            <a:noFill/>
          </p:spPr>
          <p:txBody>
            <a:bodyPr wrap="square" rtlCol="0">
              <a:spAutoFit/>
            </a:bodyPr>
            <a:lstStyle/>
            <a:p>
              <a:pPr algn="just"/>
              <a:r>
                <a:rPr lang="en-US" sz="2000" dirty="0" smtClean="0">
                  <a:latin typeface="Times New Roman"/>
                  <a:cs typeface="Times New Roman"/>
                </a:rPr>
                <a:t>We </a:t>
              </a:r>
              <a:r>
                <a:rPr lang="en-US" sz="2000" dirty="0">
                  <a:latin typeface="Times New Roman"/>
                  <a:cs typeface="Times New Roman"/>
                </a:rPr>
                <a:t>divide 10 facial expression sequences of every person into training and testing sets. Firstly, we use one expression image for testing, others for training. Then 14 images are used for training and 7 images left for testing. At last 7 images are used for training and 14 images for </a:t>
              </a:r>
              <a:r>
                <a:rPr lang="en-US" sz="2000" dirty="0" smtClean="0">
                  <a:latin typeface="Times New Roman"/>
                  <a:cs typeface="Times New Roman"/>
                </a:rPr>
                <a:t>testing. The </a:t>
              </a:r>
              <a:r>
                <a:rPr lang="en-US" sz="2000" dirty="0">
                  <a:latin typeface="Times New Roman"/>
                  <a:cs typeface="Times New Roman"/>
                </a:rPr>
                <a:t>recognition rate can reach about </a:t>
              </a:r>
              <a:r>
                <a:rPr lang="en-US" sz="2000" dirty="0" smtClean="0">
                  <a:latin typeface="Times New Roman"/>
                  <a:cs typeface="Times New Roman"/>
                </a:rPr>
                <a:t>95.0%.</a:t>
              </a:r>
              <a:endParaRPr lang="en-US" sz="2000" dirty="0">
                <a:latin typeface="Times New Roman"/>
                <a:cs typeface="Times New Roman"/>
              </a:endParaRPr>
            </a:p>
          </p:txBody>
        </p:sp>
        <p:sp>
          <p:nvSpPr>
            <p:cNvPr id="17" name="Rectangle 16"/>
            <p:cNvSpPr/>
            <p:nvPr/>
          </p:nvSpPr>
          <p:spPr>
            <a:xfrm>
              <a:off x="1250997" y="6218302"/>
              <a:ext cx="639699" cy="331133"/>
            </a:xfrm>
            <a:prstGeom prst="rect">
              <a:avLst/>
            </a:prstGeom>
            <a:solidFill>
              <a:srgbClr val="FFFF00">
                <a:alpha val="5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p:cNvCxnSpPr/>
            <p:nvPr/>
          </p:nvCxnSpPr>
          <p:spPr>
            <a:xfrm flipV="1">
              <a:off x="2039862" y="4780754"/>
              <a:ext cx="923614" cy="1528391"/>
            </a:xfrm>
            <a:prstGeom prst="line">
              <a:avLst/>
            </a:prstGeom>
            <a:ln w="3175"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146036" y="6355680"/>
              <a:ext cx="318229" cy="369332"/>
            </a:xfrm>
            <a:prstGeom prst="rect">
              <a:avLst/>
            </a:prstGeom>
            <a:noFill/>
          </p:spPr>
          <p:txBody>
            <a:bodyPr wrap="none" rtlCol="0">
              <a:spAutoFit/>
            </a:bodyPr>
            <a:lstStyle/>
            <a:p>
              <a:r>
                <a:rPr lang="en-US" dirty="0" smtClean="0"/>
                <a:t>C</a:t>
              </a:r>
              <a:endParaRPr lang="en-US" dirty="0"/>
            </a:p>
          </p:txBody>
        </p:sp>
      </p:grpSp>
    </p:spTree>
    <p:extLst>
      <p:ext uri="{BB962C8B-B14F-4D97-AF65-F5344CB8AC3E}">
        <p14:creationId xmlns:p14="http://schemas.microsoft.com/office/powerpoint/2010/main" val="3387724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95400" y="2799476"/>
            <a:ext cx="7061200" cy="2862323"/>
          </a:xfrm>
          <a:prstGeom prst="rect">
            <a:avLst/>
          </a:prstGeom>
        </p:spPr>
        <p:txBody>
          <a:bodyPr wrap="square">
            <a:spAutoFit/>
          </a:bodyPr>
          <a:lstStyle/>
          <a:p>
            <a:pPr algn="just"/>
            <a:r>
              <a:rPr lang="en-US" dirty="0" smtClean="0"/>
              <a:t>There are </a:t>
            </a:r>
            <a:r>
              <a:rPr lang="en-US" dirty="0"/>
              <a:t>two </a:t>
            </a:r>
            <a:r>
              <a:rPr lang="en-US" dirty="0" smtClean="0"/>
              <a:t>typical problems in “how” the images were used in the experiments:</a:t>
            </a:r>
          </a:p>
          <a:p>
            <a:pPr algn="just"/>
            <a:endParaRPr lang="en-US" dirty="0"/>
          </a:p>
          <a:p>
            <a:pPr marL="342900" indent="-342900" algn="just">
              <a:buFont typeface="+mj-lt"/>
              <a:buAutoNum type="arabicPeriod"/>
            </a:pPr>
            <a:r>
              <a:rPr lang="en-US" dirty="0"/>
              <a:t>n</a:t>
            </a:r>
            <a:r>
              <a:rPr lang="en-US" dirty="0" smtClean="0"/>
              <a:t>o </a:t>
            </a:r>
            <a:r>
              <a:rPr lang="en-US" dirty="0"/>
              <a:t>standard protocol, and </a:t>
            </a:r>
            <a:endParaRPr lang="en-US" dirty="0" smtClean="0"/>
          </a:p>
          <a:p>
            <a:pPr marL="342900" indent="-342900" algn="just">
              <a:buFont typeface="+mj-lt"/>
              <a:buAutoNum type="arabicPeriod"/>
            </a:pPr>
            <a:r>
              <a:rPr lang="en-US" dirty="0" smtClean="0"/>
              <a:t>ill</a:t>
            </a:r>
            <a:r>
              <a:rPr lang="en-US" dirty="0"/>
              <a:t>-defined </a:t>
            </a:r>
            <a:r>
              <a:rPr lang="en-US" dirty="0" smtClean="0"/>
              <a:t>protocols. </a:t>
            </a:r>
          </a:p>
          <a:p>
            <a:pPr marL="285750" indent="-285750" algn="just">
              <a:buFont typeface="Arial"/>
              <a:buChar char="•"/>
            </a:pPr>
            <a:endParaRPr lang="en-US" dirty="0"/>
          </a:p>
          <a:p>
            <a:pPr algn="just"/>
            <a:r>
              <a:rPr lang="en-US" dirty="0" smtClean="0"/>
              <a:t>They </a:t>
            </a:r>
            <a:r>
              <a:rPr lang="en-US" dirty="0"/>
              <a:t>undermine the research on biometrics because they lead to confusing differences in strength of protocol with differences in estimated accuracy of algorithms</a:t>
            </a:r>
            <a:r>
              <a:rPr lang="en-US" dirty="0" smtClean="0"/>
              <a:t>.</a:t>
            </a:r>
          </a:p>
          <a:p>
            <a:pPr algn="just"/>
            <a:endParaRPr lang="en-US" dirty="0"/>
          </a:p>
        </p:txBody>
      </p:sp>
      <p:sp>
        <p:nvSpPr>
          <p:cNvPr id="5" name="TextBox 4"/>
          <p:cNvSpPr txBox="1"/>
          <p:nvPr/>
        </p:nvSpPr>
        <p:spPr>
          <a:xfrm>
            <a:off x="705495" y="1991348"/>
            <a:ext cx="2657674" cy="523220"/>
          </a:xfrm>
          <a:prstGeom prst="rect">
            <a:avLst/>
          </a:prstGeom>
          <a:noFill/>
        </p:spPr>
        <p:txBody>
          <a:bodyPr wrap="none" rtlCol="0">
            <a:spAutoFit/>
          </a:bodyPr>
          <a:lstStyle/>
          <a:p>
            <a:r>
              <a:rPr lang="en-US" sz="2800" dirty="0" smtClean="0"/>
              <a:t>Typical Problems</a:t>
            </a:r>
            <a:endParaRPr lang="en-US" sz="2800" dirty="0"/>
          </a:p>
        </p:txBody>
      </p:sp>
    </p:spTree>
    <p:extLst>
      <p:ext uri="{BB962C8B-B14F-4D97-AF65-F5344CB8AC3E}">
        <p14:creationId xmlns:p14="http://schemas.microsoft.com/office/powerpoint/2010/main" val="17642892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95400" y="1435316"/>
            <a:ext cx="7061200" cy="5262980"/>
          </a:xfrm>
          <a:prstGeom prst="rect">
            <a:avLst/>
          </a:prstGeom>
        </p:spPr>
        <p:txBody>
          <a:bodyPr wrap="square">
            <a:spAutoFit/>
          </a:bodyPr>
          <a:lstStyle/>
          <a:p>
            <a:pPr algn="just"/>
            <a:endParaRPr lang="en-US" dirty="0"/>
          </a:p>
          <a:p>
            <a:pPr algn="just"/>
            <a:r>
              <a:rPr lang="en-US" sz="4000" dirty="0" smtClean="0"/>
              <a:t>E - Experiments</a:t>
            </a:r>
            <a:endParaRPr lang="en-US" sz="4000" dirty="0"/>
          </a:p>
          <a:p>
            <a:pPr algn="just"/>
            <a:r>
              <a:rPr lang="en-US" dirty="0"/>
              <a:t>Wherever a subject-disjoint train-and-test split would be possible, it should be used. </a:t>
            </a:r>
          </a:p>
          <a:p>
            <a:pPr algn="just"/>
            <a:endParaRPr lang="en-US" dirty="0"/>
          </a:p>
          <a:p>
            <a:pPr algn="just"/>
            <a:r>
              <a:rPr lang="en-US" sz="4000" dirty="0" smtClean="0"/>
              <a:t>P - Protocol</a:t>
            </a:r>
            <a:endParaRPr lang="en-US" sz="4000" dirty="0"/>
          </a:p>
          <a:p>
            <a:pPr algn="just"/>
            <a:r>
              <a:rPr lang="en-US" dirty="0"/>
              <a:t>The protocol should ideally be to report the mean and standard deviation of some number of randomized 10-fold cross validation trials.</a:t>
            </a:r>
          </a:p>
          <a:p>
            <a:pPr algn="just"/>
            <a:r>
              <a:rPr lang="en-US" dirty="0"/>
              <a:t>Reviewers should accept accuracy reported on a single hold out trial only if there is a clear justification made.</a:t>
            </a:r>
          </a:p>
          <a:p>
            <a:pPr algn="just"/>
            <a:endParaRPr lang="en-US" dirty="0"/>
          </a:p>
          <a:p>
            <a:pPr algn="just"/>
            <a:r>
              <a:rPr lang="en-US" sz="4000" dirty="0" smtClean="0"/>
              <a:t>D - Data </a:t>
            </a:r>
            <a:endParaRPr lang="en-US" sz="4000" dirty="0"/>
          </a:p>
          <a:p>
            <a:pPr algn="just"/>
            <a:r>
              <a:rPr lang="en-US" dirty="0"/>
              <a:t>Any </a:t>
            </a:r>
            <a:r>
              <a:rPr lang="en-US" dirty="0" err="1"/>
              <a:t>downsampling</a:t>
            </a:r>
            <a:r>
              <a:rPr lang="en-US" dirty="0"/>
              <a:t> from the collected dataset should be described and </a:t>
            </a:r>
            <a:r>
              <a:rPr lang="en-US" dirty="0" smtClean="0"/>
              <a:t>justified. Wherever </a:t>
            </a:r>
            <a:r>
              <a:rPr lang="en-US" dirty="0"/>
              <a:t>possible, results should be presented with and without the </a:t>
            </a:r>
            <a:r>
              <a:rPr lang="en-US" dirty="0" err="1"/>
              <a:t>downsampling</a:t>
            </a:r>
            <a:r>
              <a:rPr lang="en-US" dirty="0"/>
              <a:t>, </a:t>
            </a:r>
            <a:r>
              <a:rPr lang="en-US" dirty="0" smtClean="0"/>
              <a:t> so </a:t>
            </a:r>
            <a:r>
              <a:rPr lang="en-US" dirty="0"/>
              <a:t>that reviewers can judge its effect.</a:t>
            </a:r>
          </a:p>
        </p:txBody>
      </p:sp>
      <p:sp>
        <p:nvSpPr>
          <p:cNvPr id="3" name="TextBox 2"/>
          <p:cNvSpPr txBox="1"/>
          <p:nvPr/>
        </p:nvSpPr>
        <p:spPr>
          <a:xfrm>
            <a:off x="548718" y="1050553"/>
            <a:ext cx="5693486" cy="523220"/>
          </a:xfrm>
          <a:prstGeom prst="rect">
            <a:avLst/>
          </a:prstGeom>
          <a:noFill/>
        </p:spPr>
        <p:txBody>
          <a:bodyPr wrap="none" rtlCol="0">
            <a:spAutoFit/>
          </a:bodyPr>
          <a:lstStyle/>
          <a:p>
            <a:r>
              <a:rPr lang="en-US" sz="2800" dirty="0" smtClean="0"/>
              <a:t>We propose the ‘EPD Methodology’…</a:t>
            </a:r>
            <a:endParaRPr lang="en-US" sz="2800" dirty="0"/>
          </a:p>
        </p:txBody>
      </p:sp>
    </p:spTree>
    <p:extLst>
      <p:ext uri="{BB962C8B-B14F-4D97-AF65-F5344CB8AC3E}">
        <p14:creationId xmlns:p14="http://schemas.microsoft.com/office/powerpoint/2010/main" val="8086328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600"/>
            <a:ext cx="8229600" cy="1143000"/>
          </a:xfrm>
        </p:spPr>
        <p:txBody>
          <a:bodyPr/>
          <a:lstStyle/>
          <a:p>
            <a:r>
              <a:rPr lang="en-US" dirty="0" smtClean="0"/>
              <a:t>Toy Example</a:t>
            </a:r>
            <a:endParaRPr lang="en-US" dirty="0"/>
          </a:p>
        </p:txBody>
      </p:sp>
    </p:spTree>
    <p:extLst>
      <p:ext uri="{BB962C8B-B14F-4D97-AF65-F5344CB8AC3E}">
        <p14:creationId xmlns:p14="http://schemas.microsoft.com/office/powerpoint/2010/main" val="29396732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12-08 at 5.17.2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2297" y="1358380"/>
            <a:ext cx="4565168" cy="4335314"/>
          </a:xfrm>
          <a:prstGeom prst="rect">
            <a:avLst/>
          </a:prstGeom>
        </p:spPr>
      </p:pic>
      <p:sp>
        <p:nvSpPr>
          <p:cNvPr id="5" name="TextBox 4"/>
          <p:cNvSpPr txBox="1"/>
          <p:nvPr/>
        </p:nvSpPr>
        <p:spPr>
          <a:xfrm>
            <a:off x="286915" y="1989637"/>
            <a:ext cx="2163648" cy="369332"/>
          </a:xfrm>
          <a:prstGeom prst="rect">
            <a:avLst/>
          </a:prstGeom>
          <a:solidFill>
            <a:schemeClr val="bg1"/>
          </a:solidFill>
        </p:spPr>
        <p:txBody>
          <a:bodyPr wrap="none" rtlCol="0">
            <a:spAutoFit/>
          </a:bodyPr>
          <a:lstStyle/>
          <a:p>
            <a:r>
              <a:rPr lang="en-US" b="1" dirty="0" smtClean="0"/>
              <a:t>[ SIMULATED DATA ]</a:t>
            </a:r>
            <a:endParaRPr lang="en-US" b="1" dirty="0"/>
          </a:p>
        </p:txBody>
      </p:sp>
      <p:sp>
        <p:nvSpPr>
          <p:cNvPr id="6" name="Rectangle 5"/>
          <p:cNvSpPr/>
          <p:nvPr/>
        </p:nvSpPr>
        <p:spPr>
          <a:xfrm>
            <a:off x="314338" y="2291804"/>
            <a:ext cx="4572000" cy="2031325"/>
          </a:xfrm>
          <a:prstGeom prst="rect">
            <a:avLst/>
          </a:prstGeom>
        </p:spPr>
        <p:txBody>
          <a:bodyPr>
            <a:spAutoFit/>
          </a:bodyPr>
          <a:lstStyle/>
          <a:p>
            <a:r>
              <a:rPr lang="en-US" dirty="0" smtClean="0"/>
              <a:t>2 Classes</a:t>
            </a:r>
          </a:p>
          <a:p>
            <a:r>
              <a:rPr lang="en-US" dirty="0" smtClean="0"/>
              <a:t>2 Gaussian Distributions </a:t>
            </a:r>
          </a:p>
          <a:p>
            <a:r>
              <a:rPr lang="en-US" dirty="0" smtClean="0"/>
              <a:t>μ</a:t>
            </a:r>
            <a:r>
              <a:rPr lang="en-US" baseline="-25000" dirty="0" smtClean="0"/>
              <a:t>1</a:t>
            </a:r>
            <a:r>
              <a:rPr lang="en-US" dirty="0" smtClean="0"/>
              <a:t> = (1,1)</a:t>
            </a:r>
          </a:p>
          <a:p>
            <a:r>
              <a:rPr lang="en-US" dirty="0" smtClean="0"/>
              <a:t>μ</a:t>
            </a:r>
            <a:r>
              <a:rPr lang="en-US" baseline="-25000" dirty="0" smtClean="0"/>
              <a:t>2</a:t>
            </a:r>
            <a:r>
              <a:rPr lang="en-US" dirty="0" smtClean="0"/>
              <a:t> </a:t>
            </a:r>
            <a:r>
              <a:rPr lang="en-US" dirty="0"/>
              <a:t>= </a:t>
            </a:r>
            <a:r>
              <a:rPr lang="en-US" dirty="0" smtClean="0"/>
              <a:t> (-1,-1)</a:t>
            </a:r>
          </a:p>
          <a:p>
            <a:r>
              <a:rPr lang="en-US" dirty="0" smtClean="0"/>
              <a:t>σ</a:t>
            </a:r>
            <a:r>
              <a:rPr lang="en-US" baseline="-25000" dirty="0" smtClean="0"/>
              <a:t>1</a:t>
            </a:r>
            <a:r>
              <a:rPr lang="en-US" dirty="0" smtClean="0"/>
              <a:t> = σ</a:t>
            </a:r>
            <a:r>
              <a:rPr lang="en-US" baseline="-25000" dirty="0" smtClean="0"/>
              <a:t>1 </a:t>
            </a:r>
            <a:r>
              <a:rPr lang="en-US" dirty="0"/>
              <a:t> </a:t>
            </a:r>
            <a:r>
              <a:rPr lang="en-US" dirty="0" smtClean="0"/>
              <a:t>= 1</a:t>
            </a:r>
          </a:p>
          <a:p>
            <a:r>
              <a:rPr lang="en-US" dirty="0" smtClean="0"/>
              <a:t>500 samples /class</a:t>
            </a:r>
          </a:p>
          <a:p>
            <a:r>
              <a:rPr lang="en-US" dirty="0" smtClean="0"/>
              <a:t>N</a:t>
            </a:r>
            <a:r>
              <a:rPr lang="en-US" baseline="-25000" dirty="0" smtClean="0"/>
              <a:t>0</a:t>
            </a:r>
            <a:r>
              <a:rPr lang="en-US" dirty="0" smtClean="0"/>
              <a:t> = 1000 (available data)</a:t>
            </a:r>
            <a:endParaRPr lang="en-US" dirty="0"/>
          </a:p>
        </p:txBody>
      </p:sp>
    </p:spTree>
    <p:extLst>
      <p:ext uri="{BB962C8B-B14F-4D97-AF65-F5344CB8AC3E}">
        <p14:creationId xmlns:p14="http://schemas.microsoft.com/office/powerpoint/2010/main" val="6175742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12-08 at 5.16.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7228" y="0"/>
            <a:ext cx="4586772" cy="6858000"/>
          </a:xfrm>
          <a:prstGeom prst="rect">
            <a:avLst/>
          </a:prstGeom>
        </p:spPr>
      </p:pic>
      <p:sp>
        <p:nvSpPr>
          <p:cNvPr id="3" name="Title 1"/>
          <p:cNvSpPr>
            <a:spLocks noGrp="1"/>
          </p:cNvSpPr>
          <p:nvPr>
            <p:ph type="title"/>
          </p:nvPr>
        </p:nvSpPr>
        <p:spPr>
          <a:xfrm>
            <a:off x="386641" y="443489"/>
            <a:ext cx="8229600" cy="1143000"/>
          </a:xfrm>
        </p:spPr>
        <p:txBody>
          <a:bodyPr>
            <a:noAutofit/>
          </a:bodyPr>
          <a:lstStyle/>
          <a:p>
            <a:pPr algn="l"/>
            <a:r>
              <a:rPr lang="en-US" sz="3600" dirty="0" smtClean="0"/>
              <a:t>Accuracy Estimation</a:t>
            </a:r>
            <a:br>
              <a:rPr lang="en-US" sz="3600" dirty="0" smtClean="0"/>
            </a:br>
            <a:r>
              <a:rPr lang="en-US" sz="3600" dirty="0" smtClean="0"/>
              <a:t>using KNN (K=3)</a:t>
            </a:r>
            <a:br>
              <a:rPr lang="en-US" sz="3600" dirty="0" smtClean="0"/>
            </a:br>
            <a:r>
              <a:rPr lang="en-US" sz="3600" dirty="0" smtClean="0"/>
              <a:t/>
            </a:r>
            <a:br>
              <a:rPr lang="en-US" sz="3600" dirty="0" smtClean="0"/>
            </a:br>
            <a:r>
              <a:rPr lang="en-US" sz="1800" dirty="0" smtClean="0"/>
              <a:t>AFTER 50 REPETITIONS</a:t>
            </a:r>
            <a:endParaRPr lang="en-US" sz="3600" dirty="0"/>
          </a:p>
        </p:txBody>
      </p:sp>
    </p:spTree>
    <p:extLst>
      <p:ext uri="{BB962C8B-B14F-4D97-AF65-F5344CB8AC3E}">
        <p14:creationId xmlns:p14="http://schemas.microsoft.com/office/powerpoint/2010/main" val="29436006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8424" y="0"/>
            <a:ext cx="4464379" cy="6858000"/>
          </a:xfrm>
          <a:prstGeom prst="rect">
            <a:avLst/>
          </a:prstGeom>
        </p:spPr>
      </p:pic>
      <p:sp>
        <p:nvSpPr>
          <p:cNvPr id="5" name="Title 1"/>
          <p:cNvSpPr>
            <a:spLocks noGrp="1"/>
          </p:cNvSpPr>
          <p:nvPr>
            <p:ph type="title"/>
          </p:nvPr>
        </p:nvSpPr>
        <p:spPr>
          <a:xfrm>
            <a:off x="386641" y="443489"/>
            <a:ext cx="8229600" cy="1143000"/>
          </a:xfrm>
        </p:spPr>
        <p:txBody>
          <a:bodyPr>
            <a:noAutofit/>
          </a:bodyPr>
          <a:lstStyle/>
          <a:p>
            <a:pPr algn="l"/>
            <a:r>
              <a:rPr lang="en-US" sz="3600" dirty="0" smtClean="0"/>
              <a:t>Accuracy Estimation</a:t>
            </a:r>
            <a:br>
              <a:rPr lang="en-US" sz="3600" dirty="0" smtClean="0"/>
            </a:br>
            <a:r>
              <a:rPr lang="en-US" sz="3600" dirty="0" smtClean="0"/>
              <a:t>using Linear-SVM</a:t>
            </a:r>
            <a:br>
              <a:rPr lang="en-US" sz="3600" dirty="0" smtClean="0"/>
            </a:br>
            <a:r>
              <a:rPr lang="en-US" sz="3600" dirty="0" smtClean="0"/>
              <a:t/>
            </a:r>
            <a:br>
              <a:rPr lang="en-US" sz="3600" dirty="0" smtClean="0"/>
            </a:br>
            <a:r>
              <a:rPr lang="en-US" sz="1800" dirty="0" smtClean="0"/>
              <a:t>AFTER 50 REPETITIONS</a:t>
            </a:r>
            <a:endParaRPr lang="en-US" sz="3600" dirty="0"/>
          </a:p>
        </p:txBody>
      </p:sp>
    </p:spTree>
    <p:extLst>
      <p:ext uri="{BB962C8B-B14F-4D97-AF65-F5344CB8AC3E}">
        <p14:creationId xmlns:p14="http://schemas.microsoft.com/office/powerpoint/2010/main" val="27413969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600"/>
            <a:ext cx="8229600" cy="1143000"/>
          </a:xfrm>
        </p:spPr>
        <p:txBody>
          <a:bodyPr/>
          <a:lstStyle/>
          <a:p>
            <a:r>
              <a:rPr lang="en-US" dirty="0" smtClean="0"/>
              <a:t>Literature Review</a:t>
            </a:r>
            <a:endParaRPr lang="en-US" dirty="0"/>
          </a:p>
        </p:txBody>
      </p:sp>
    </p:spTree>
    <p:extLst>
      <p:ext uri="{BB962C8B-B14F-4D97-AF65-F5344CB8AC3E}">
        <p14:creationId xmlns:p14="http://schemas.microsoft.com/office/powerpoint/2010/main" val="14478036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bg>
      <p:bgPr>
        <a:solidFill>
          <a:schemeClr val="tx1"/>
        </a:solidFill>
        <a:effectLst/>
      </p:bgPr>
    </p:bg>
    <p:spTree>
      <p:nvGrpSpPr>
        <p:cNvPr id="1" name=""/>
        <p:cNvGrpSpPr/>
        <p:nvPr/>
      </p:nvGrpSpPr>
      <p:grpSpPr>
        <a:xfrm>
          <a:off x="0" y="0"/>
          <a:ext cx="0" cy="0"/>
          <a:chOff x="0" y="0"/>
          <a:chExt cx="0" cy="0"/>
        </a:xfrm>
      </p:grpSpPr>
      <p:sp>
        <p:nvSpPr>
          <p:cNvPr id="55" name="Rounded Rectangle 54"/>
          <p:cNvSpPr/>
          <p:nvPr/>
        </p:nvSpPr>
        <p:spPr>
          <a:xfrm>
            <a:off x="3345404" y="1735755"/>
            <a:ext cx="2493283" cy="3151211"/>
          </a:xfrm>
          <a:prstGeom prst="roundRect">
            <a:avLst>
              <a:gd name="adj" fmla="val 6290"/>
            </a:avLst>
          </a:prstGeom>
          <a:no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gender_05.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916102" y="2181256"/>
            <a:ext cx="1415718" cy="1728000"/>
          </a:xfrm>
          <a:prstGeom prst="rect">
            <a:avLst/>
          </a:prstGeom>
        </p:spPr>
      </p:pic>
      <p:sp>
        <p:nvSpPr>
          <p:cNvPr id="21" name="TextBox 20"/>
          <p:cNvSpPr txBox="1"/>
          <p:nvPr/>
        </p:nvSpPr>
        <p:spPr>
          <a:xfrm>
            <a:off x="4258638" y="4137586"/>
            <a:ext cx="697952" cy="461665"/>
          </a:xfrm>
          <a:prstGeom prst="rect">
            <a:avLst/>
          </a:prstGeom>
          <a:noFill/>
        </p:spPr>
        <p:txBody>
          <a:bodyPr wrap="none" rtlCol="0">
            <a:spAutoFit/>
          </a:bodyPr>
          <a:lstStyle/>
          <a:p>
            <a:pPr algn="ctr"/>
            <a:r>
              <a:rPr lang="en-US" sz="1200" dirty="0" smtClean="0">
                <a:solidFill>
                  <a:srgbClr val="00FF00"/>
                </a:solidFill>
                <a:latin typeface="OCR A Std"/>
                <a:cs typeface="OCR A Std"/>
              </a:rPr>
              <a:t>FERET</a:t>
            </a:r>
          </a:p>
          <a:p>
            <a:pPr algn="ctr"/>
            <a:r>
              <a:rPr lang="en-US" sz="1200" dirty="0" smtClean="0">
                <a:solidFill>
                  <a:srgbClr val="00FF00"/>
                </a:solidFill>
                <a:latin typeface="OCR A Std"/>
                <a:cs typeface="OCR A Std"/>
              </a:rPr>
              <a:t>Gender</a:t>
            </a:r>
            <a:endParaRPr lang="en-US" sz="1200" dirty="0">
              <a:solidFill>
                <a:srgbClr val="00FF00"/>
              </a:solidFill>
              <a:latin typeface="OCR A Std"/>
              <a:cs typeface="OCR A Std"/>
            </a:endParaRPr>
          </a:p>
        </p:txBody>
      </p:sp>
    </p:spTree>
    <p:extLst>
      <p:ext uri="{BB962C8B-B14F-4D97-AF65-F5344CB8AC3E}">
        <p14:creationId xmlns:p14="http://schemas.microsoft.com/office/powerpoint/2010/main" val="192123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11-21 at 10.14.3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5015891"/>
            <a:ext cx="7379568" cy="1274797"/>
          </a:xfrm>
          <a:prstGeom prst="rect">
            <a:avLst/>
          </a:prstGeom>
        </p:spPr>
      </p:pic>
      <p:sp>
        <p:nvSpPr>
          <p:cNvPr id="2" name="Title 1"/>
          <p:cNvSpPr>
            <a:spLocks noGrp="1"/>
          </p:cNvSpPr>
          <p:nvPr>
            <p:ph type="ctrTitle"/>
          </p:nvPr>
        </p:nvSpPr>
        <p:spPr>
          <a:xfrm>
            <a:off x="685800" y="1828800"/>
            <a:ext cx="7772400" cy="1470025"/>
          </a:xfrm>
        </p:spPr>
        <p:txBody>
          <a:bodyPr>
            <a:normAutofit/>
          </a:bodyPr>
          <a:lstStyle/>
          <a:p>
            <a:r>
              <a:rPr lang="en-US" dirty="0"/>
              <a:t>On </a:t>
            </a:r>
            <a:r>
              <a:rPr lang="en-US" dirty="0" smtClean="0"/>
              <a:t>Accuracy Estimation </a:t>
            </a:r>
            <a:r>
              <a:rPr lang="en-US" dirty="0"/>
              <a:t>in </a:t>
            </a:r>
            <a:r>
              <a:rPr lang="en-US" dirty="0" smtClean="0"/>
              <a:t/>
            </a:r>
            <a:br>
              <a:rPr lang="en-US" dirty="0" smtClean="0"/>
            </a:br>
            <a:r>
              <a:rPr lang="en-US" dirty="0" smtClean="0"/>
              <a:t>Face Biometric Problems</a:t>
            </a:r>
            <a:endParaRPr lang="en-US" dirty="0"/>
          </a:p>
        </p:txBody>
      </p:sp>
      <p:sp>
        <p:nvSpPr>
          <p:cNvPr id="3" name="Subtitle 2"/>
          <p:cNvSpPr>
            <a:spLocks noGrp="1"/>
          </p:cNvSpPr>
          <p:nvPr>
            <p:ph type="subTitle" idx="1"/>
          </p:nvPr>
        </p:nvSpPr>
        <p:spPr>
          <a:xfrm>
            <a:off x="317490" y="3886200"/>
            <a:ext cx="7988310" cy="958199"/>
          </a:xfrm>
        </p:spPr>
        <p:txBody>
          <a:bodyPr/>
          <a:lstStyle/>
          <a:p>
            <a:r>
              <a:rPr lang="en-US" dirty="0" smtClean="0"/>
              <a:t>Domingo Mery, </a:t>
            </a:r>
            <a:r>
              <a:rPr lang="en-US" dirty="0" err="1" smtClean="0"/>
              <a:t>Yuning</a:t>
            </a:r>
            <a:r>
              <a:rPr lang="en-US" dirty="0" smtClean="0"/>
              <a:t> Zhao and Kevin Bowyer</a:t>
            </a:r>
            <a:endParaRPr lang="en-US" dirty="0"/>
          </a:p>
        </p:txBody>
      </p:sp>
    </p:spTree>
    <p:extLst>
      <p:ext uri="{BB962C8B-B14F-4D97-AF65-F5344CB8AC3E}">
        <p14:creationId xmlns:p14="http://schemas.microsoft.com/office/powerpoint/2010/main" val="37669964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12-08 at 3.03.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27200"/>
            <a:ext cx="9144000" cy="3399692"/>
          </a:xfrm>
          <a:prstGeom prst="rect">
            <a:avLst/>
          </a:prstGeom>
        </p:spPr>
      </p:pic>
      <p:sp>
        <p:nvSpPr>
          <p:cNvPr id="5" name="TextBox 4"/>
          <p:cNvSpPr txBox="1"/>
          <p:nvPr/>
        </p:nvSpPr>
        <p:spPr>
          <a:xfrm>
            <a:off x="639235" y="487546"/>
            <a:ext cx="7581410" cy="615553"/>
          </a:xfrm>
          <a:prstGeom prst="rect">
            <a:avLst/>
          </a:prstGeom>
          <a:noFill/>
        </p:spPr>
        <p:txBody>
          <a:bodyPr wrap="none" rtlCol="0">
            <a:spAutoFit/>
          </a:bodyPr>
          <a:lstStyle/>
          <a:p>
            <a:r>
              <a:rPr lang="en-US" sz="3400" dirty="0" smtClean="0"/>
              <a:t>Gender Classification </a:t>
            </a:r>
            <a:r>
              <a:rPr lang="en-US" sz="3400" dirty="0"/>
              <a:t>using </a:t>
            </a:r>
            <a:r>
              <a:rPr lang="en-US" sz="3400" dirty="0" smtClean="0"/>
              <a:t>FERET Dataset</a:t>
            </a:r>
            <a:endParaRPr lang="en-US" sz="3400" dirty="0"/>
          </a:p>
        </p:txBody>
      </p:sp>
      <p:sp>
        <p:nvSpPr>
          <p:cNvPr id="2" name="Rectangle 1"/>
          <p:cNvSpPr/>
          <p:nvPr/>
        </p:nvSpPr>
        <p:spPr>
          <a:xfrm>
            <a:off x="3742267" y="1540933"/>
            <a:ext cx="5858934" cy="3860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 name="Rectangle 5"/>
          <p:cNvSpPr/>
          <p:nvPr/>
        </p:nvSpPr>
        <p:spPr>
          <a:xfrm>
            <a:off x="2252133" y="4876799"/>
            <a:ext cx="5858934" cy="13038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2786706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12-08 at 3.03.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27200"/>
            <a:ext cx="9144000" cy="3399692"/>
          </a:xfrm>
          <a:prstGeom prst="rect">
            <a:avLst/>
          </a:prstGeom>
        </p:spPr>
      </p:pic>
      <p:sp>
        <p:nvSpPr>
          <p:cNvPr id="5" name="TextBox 4"/>
          <p:cNvSpPr txBox="1"/>
          <p:nvPr/>
        </p:nvSpPr>
        <p:spPr>
          <a:xfrm>
            <a:off x="639235" y="487546"/>
            <a:ext cx="7581410" cy="615553"/>
          </a:xfrm>
          <a:prstGeom prst="rect">
            <a:avLst/>
          </a:prstGeom>
          <a:noFill/>
        </p:spPr>
        <p:txBody>
          <a:bodyPr wrap="none" rtlCol="0">
            <a:spAutoFit/>
          </a:bodyPr>
          <a:lstStyle/>
          <a:p>
            <a:r>
              <a:rPr lang="en-US" sz="3400" dirty="0" smtClean="0"/>
              <a:t>Gender Classification </a:t>
            </a:r>
            <a:r>
              <a:rPr lang="en-US" sz="3400" dirty="0"/>
              <a:t>using </a:t>
            </a:r>
            <a:r>
              <a:rPr lang="en-US" sz="3400" dirty="0" smtClean="0"/>
              <a:t>FERET Dataset</a:t>
            </a:r>
            <a:endParaRPr lang="en-US" sz="3400" dirty="0"/>
          </a:p>
        </p:txBody>
      </p:sp>
    </p:spTree>
    <p:extLst>
      <p:ext uri="{BB962C8B-B14F-4D97-AF65-F5344CB8AC3E}">
        <p14:creationId xmlns:p14="http://schemas.microsoft.com/office/powerpoint/2010/main" val="7845522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7962" y="250659"/>
            <a:ext cx="8064390" cy="4905541"/>
          </a:xfrm>
        </p:spPr>
        <p:txBody>
          <a:bodyPr>
            <a:normAutofit/>
          </a:bodyPr>
          <a:lstStyle/>
          <a:p>
            <a:pPr algn="l">
              <a:spcAft>
                <a:spcPts val="1800"/>
              </a:spcAft>
            </a:pPr>
            <a:r>
              <a:rPr lang="en-US" dirty="0" smtClean="0"/>
              <a:t>14 papers </a:t>
            </a:r>
            <a:r>
              <a:rPr lang="en-US" dirty="0"/>
              <a:t>with </a:t>
            </a:r>
            <a:r>
              <a:rPr lang="en-US" dirty="0" smtClean="0"/>
              <a:t>17 gender classification results using the FERET dataset.</a:t>
            </a:r>
            <a:br>
              <a:rPr lang="en-US" dirty="0" smtClean="0"/>
            </a:br>
            <a:r>
              <a:rPr lang="en-US" dirty="0" smtClean="0"/>
              <a:t/>
            </a:r>
            <a:br>
              <a:rPr lang="en-US" dirty="0" smtClean="0"/>
            </a:br>
            <a:r>
              <a:rPr lang="en-US" dirty="0" smtClean="0"/>
              <a:t>How many pairs of papers have directly comparable results?</a:t>
            </a:r>
            <a:endParaRPr lang="en-US" dirty="0"/>
          </a:p>
        </p:txBody>
      </p:sp>
      <p:sp>
        <p:nvSpPr>
          <p:cNvPr id="3" name="Title 1"/>
          <p:cNvSpPr txBox="1">
            <a:spLocks/>
          </p:cNvSpPr>
          <p:nvPr/>
        </p:nvSpPr>
        <p:spPr>
          <a:xfrm>
            <a:off x="743272" y="3392428"/>
            <a:ext cx="8064390" cy="2258053"/>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Aft>
                <a:spcPts val="1800"/>
              </a:spcAft>
            </a:pPr>
            <a:r>
              <a:rPr lang="en-US" dirty="0" smtClean="0"/>
              <a:t/>
            </a:r>
            <a:br>
              <a:rPr lang="en-US" dirty="0" smtClean="0"/>
            </a:br>
            <a:r>
              <a:rPr lang="en-US" dirty="0" smtClean="0"/>
              <a:t/>
            </a:r>
            <a:br>
              <a:rPr lang="en-US" dirty="0" smtClean="0"/>
            </a:br>
            <a:r>
              <a:rPr lang="en-US" dirty="0" smtClean="0"/>
              <a:t>One.</a:t>
            </a:r>
            <a:endParaRPr lang="en-US" dirty="0"/>
          </a:p>
        </p:txBody>
      </p:sp>
    </p:spTree>
    <p:extLst>
      <p:ext uri="{BB962C8B-B14F-4D97-AF65-F5344CB8AC3E}">
        <p14:creationId xmlns:p14="http://schemas.microsoft.com/office/powerpoint/2010/main" val="1152918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bg>
      <p:bgPr>
        <a:solidFill>
          <a:schemeClr val="tx1"/>
        </a:solidFill>
        <a:effectLst/>
      </p:bgPr>
    </p:bg>
    <p:spTree>
      <p:nvGrpSpPr>
        <p:cNvPr id="1" name=""/>
        <p:cNvGrpSpPr/>
        <p:nvPr/>
      </p:nvGrpSpPr>
      <p:grpSpPr>
        <a:xfrm>
          <a:off x="0" y="0"/>
          <a:ext cx="0" cy="0"/>
          <a:chOff x="0" y="0"/>
          <a:chExt cx="0" cy="0"/>
        </a:xfrm>
      </p:grpSpPr>
      <p:pic>
        <p:nvPicPr>
          <p:cNvPr id="43" name="ar.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842617" y="1700950"/>
            <a:ext cx="1413838" cy="1728000"/>
          </a:xfrm>
          <a:prstGeom prst="rect">
            <a:avLst/>
          </a:prstGeom>
        </p:spPr>
      </p:pic>
      <p:sp>
        <p:nvSpPr>
          <p:cNvPr id="45" name="Rounded Rectangle 44"/>
          <p:cNvSpPr/>
          <p:nvPr/>
        </p:nvSpPr>
        <p:spPr>
          <a:xfrm>
            <a:off x="3336319" y="1453047"/>
            <a:ext cx="2493283" cy="3151211"/>
          </a:xfrm>
          <a:prstGeom prst="roundRect">
            <a:avLst>
              <a:gd name="adj" fmla="val 6290"/>
            </a:avLst>
          </a:prstGeom>
          <a:no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3907405" y="3626548"/>
            <a:ext cx="1382259" cy="461665"/>
          </a:xfrm>
          <a:prstGeom prst="rect">
            <a:avLst/>
          </a:prstGeom>
          <a:noFill/>
        </p:spPr>
        <p:txBody>
          <a:bodyPr wrap="none" rtlCol="0">
            <a:spAutoFit/>
          </a:bodyPr>
          <a:lstStyle/>
          <a:p>
            <a:pPr algn="ctr"/>
            <a:r>
              <a:rPr lang="en-US" sz="1200" dirty="0" smtClean="0">
                <a:solidFill>
                  <a:srgbClr val="00FF00"/>
                </a:solidFill>
                <a:latin typeface="OCR A Std"/>
                <a:cs typeface="OCR A Std"/>
              </a:rPr>
              <a:t>AR</a:t>
            </a:r>
          </a:p>
          <a:p>
            <a:pPr algn="ctr"/>
            <a:r>
              <a:rPr lang="en-US" sz="1200" dirty="0" smtClean="0">
                <a:solidFill>
                  <a:srgbClr val="00FF00"/>
                </a:solidFill>
                <a:latin typeface="OCR A Std"/>
                <a:cs typeface="OCR A Std"/>
              </a:rPr>
              <a:t>Face Recognition</a:t>
            </a:r>
            <a:endParaRPr lang="en-US" sz="1200" dirty="0">
              <a:solidFill>
                <a:srgbClr val="00FF00"/>
              </a:solidFill>
              <a:latin typeface="OCR A Std"/>
              <a:cs typeface="OCR A Std"/>
            </a:endParaRPr>
          </a:p>
        </p:txBody>
      </p:sp>
    </p:spTree>
    <p:extLst>
      <p:ext uri="{BB962C8B-B14F-4D97-AF65-F5344CB8AC3E}">
        <p14:creationId xmlns:p14="http://schemas.microsoft.com/office/powerpoint/2010/main" val="52057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333" fill="hold"/>
                                        <p:tgtEl>
                                          <p:spTgt spid="4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3"/>
                                        </p:tgtEl>
                                      </p:cBhvr>
                                    </p:cmd>
                                  </p:childTnLst>
                                </p:cTn>
                              </p:par>
                            </p:childTnLst>
                          </p:cTn>
                        </p:par>
                      </p:childTnLst>
                    </p:cTn>
                  </p:par>
                </p:childTnLst>
              </p:cTn>
              <p:nextCondLst>
                <p:cond evt="onClick" delay="0">
                  <p:tgtEl>
                    <p:spTgt spid="43"/>
                  </p:tgtEl>
                </p:cond>
              </p:nextCondLst>
            </p:seq>
            <p:video>
              <p:cMediaNode vol="80000">
                <p:cTn id="12" fill="hold" display="0">
                  <p:stCondLst>
                    <p:cond delay="indefinite"/>
                  </p:stCondLst>
                </p:cTn>
                <p:tgtEl>
                  <p:spTgt spid="43"/>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12-08 at 3.03.2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9930"/>
            <a:ext cx="9144000" cy="5805268"/>
          </a:xfrm>
          <a:prstGeom prst="rect">
            <a:avLst/>
          </a:prstGeom>
        </p:spPr>
      </p:pic>
      <p:sp>
        <p:nvSpPr>
          <p:cNvPr id="8" name="TextBox 7"/>
          <p:cNvSpPr txBox="1"/>
          <p:nvPr/>
        </p:nvSpPr>
        <p:spPr>
          <a:xfrm>
            <a:off x="1289529" y="144646"/>
            <a:ext cx="6551267" cy="646331"/>
          </a:xfrm>
          <a:prstGeom prst="rect">
            <a:avLst/>
          </a:prstGeom>
          <a:noFill/>
        </p:spPr>
        <p:txBody>
          <a:bodyPr wrap="none" rtlCol="0">
            <a:spAutoFit/>
          </a:bodyPr>
          <a:lstStyle/>
          <a:p>
            <a:pPr algn="ctr"/>
            <a:r>
              <a:rPr lang="en-US" sz="3600" dirty="0"/>
              <a:t>F</a:t>
            </a:r>
            <a:r>
              <a:rPr lang="en-US" sz="3600" dirty="0" smtClean="0"/>
              <a:t>ace </a:t>
            </a:r>
            <a:r>
              <a:rPr lang="en-US" sz="3600" dirty="0"/>
              <a:t>recognition using </a:t>
            </a:r>
            <a:r>
              <a:rPr lang="en-US" sz="3600" dirty="0" smtClean="0"/>
              <a:t>AR Dataset</a:t>
            </a:r>
            <a:endParaRPr lang="en-US" sz="3600" dirty="0"/>
          </a:p>
        </p:txBody>
      </p:sp>
      <p:sp>
        <p:nvSpPr>
          <p:cNvPr id="4" name="Rectangle 3"/>
          <p:cNvSpPr/>
          <p:nvPr/>
        </p:nvSpPr>
        <p:spPr>
          <a:xfrm>
            <a:off x="2726272" y="745065"/>
            <a:ext cx="6841062" cy="619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 name="Rectangle 4"/>
          <p:cNvSpPr/>
          <p:nvPr/>
        </p:nvSpPr>
        <p:spPr>
          <a:xfrm>
            <a:off x="423333" y="6392335"/>
            <a:ext cx="9601199" cy="761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1999144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12-08 at 3.03.2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9930"/>
            <a:ext cx="9144000" cy="5805268"/>
          </a:xfrm>
          <a:prstGeom prst="rect">
            <a:avLst/>
          </a:prstGeom>
        </p:spPr>
      </p:pic>
      <p:sp>
        <p:nvSpPr>
          <p:cNvPr id="8" name="TextBox 7"/>
          <p:cNvSpPr txBox="1"/>
          <p:nvPr/>
        </p:nvSpPr>
        <p:spPr>
          <a:xfrm>
            <a:off x="1289529" y="144646"/>
            <a:ext cx="6551267" cy="646331"/>
          </a:xfrm>
          <a:prstGeom prst="rect">
            <a:avLst/>
          </a:prstGeom>
          <a:noFill/>
        </p:spPr>
        <p:txBody>
          <a:bodyPr wrap="none" rtlCol="0">
            <a:spAutoFit/>
          </a:bodyPr>
          <a:lstStyle/>
          <a:p>
            <a:pPr algn="ctr"/>
            <a:r>
              <a:rPr lang="en-US" sz="3600" dirty="0"/>
              <a:t>F</a:t>
            </a:r>
            <a:r>
              <a:rPr lang="en-US" sz="3600" dirty="0" smtClean="0"/>
              <a:t>ace </a:t>
            </a:r>
            <a:r>
              <a:rPr lang="en-US" sz="3600" dirty="0"/>
              <a:t>recognition using </a:t>
            </a:r>
            <a:r>
              <a:rPr lang="en-US" sz="3600" dirty="0" smtClean="0"/>
              <a:t>AR Dataset</a:t>
            </a:r>
            <a:endParaRPr lang="en-US" sz="3600" dirty="0"/>
          </a:p>
        </p:txBody>
      </p:sp>
    </p:spTree>
    <p:extLst>
      <p:ext uri="{BB962C8B-B14F-4D97-AF65-F5344CB8AC3E}">
        <p14:creationId xmlns:p14="http://schemas.microsoft.com/office/powerpoint/2010/main" val="14478673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bg>
      <p:bgPr>
        <a:solidFill>
          <a:schemeClr val="tx1"/>
        </a:solidFill>
        <a:effectLst/>
      </p:bgPr>
    </p:bg>
    <p:spTree>
      <p:nvGrpSpPr>
        <p:cNvPr id="1" name=""/>
        <p:cNvGrpSpPr/>
        <p:nvPr/>
      </p:nvGrpSpPr>
      <p:grpSpPr>
        <a:xfrm>
          <a:off x="0" y="0"/>
          <a:ext cx="0" cy="0"/>
          <a:chOff x="0" y="0"/>
          <a:chExt cx="0" cy="0"/>
        </a:xfrm>
      </p:grpSpPr>
      <p:sp>
        <p:nvSpPr>
          <p:cNvPr id="16" name="Rounded Rectangle 15"/>
          <p:cNvSpPr/>
          <p:nvPr/>
        </p:nvSpPr>
        <p:spPr>
          <a:xfrm>
            <a:off x="3345406" y="1586422"/>
            <a:ext cx="2493283" cy="3151211"/>
          </a:xfrm>
          <a:prstGeom prst="roundRect">
            <a:avLst>
              <a:gd name="adj" fmla="val 6290"/>
            </a:avLst>
          </a:prstGeom>
          <a:noFill/>
          <a:ln>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4096184" y="3759923"/>
            <a:ext cx="1022861" cy="461665"/>
          </a:xfrm>
          <a:prstGeom prst="rect">
            <a:avLst/>
          </a:prstGeom>
          <a:noFill/>
        </p:spPr>
        <p:txBody>
          <a:bodyPr wrap="none" rtlCol="0">
            <a:spAutoFit/>
          </a:bodyPr>
          <a:lstStyle/>
          <a:p>
            <a:pPr algn="ctr"/>
            <a:r>
              <a:rPr lang="en-US" sz="1200" dirty="0" smtClean="0">
                <a:solidFill>
                  <a:srgbClr val="00FF00"/>
                </a:solidFill>
                <a:latin typeface="OCR A Std"/>
                <a:cs typeface="OCR A Std"/>
              </a:rPr>
              <a:t>JAFFE</a:t>
            </a:r>
          </a:p>
          <a:p>
            <a:pPr algn="ctr"/>
            <a:r>
              <a:rPr lang="en-US" sz="1200" dirty="0" smtClean="0">
                <a:solidFill>
                  <a:srgbClr val="00FF00"/>
                </a:solidFill>
                <a:latin typeface="OCR A Std"/>
                <a:cs typeface="OCR A Std"/>
              </a:rPr>
              <a:t>Expressions</a:t>
            </a:r>
            <a:endParaRPr lang="en-US" sz="1200" dirty="0">
              <a:solidFill>
                <a:srgbClr val="00FF00"/>
              </a:solidFill>
              <a:latin typeface="OCR A Std"/>
              <a:cs typeface="OCR A Std"/>
            </a:endParaRPr>
          </a:p>
        </p:txBody>
      </p:sp>
      <p:pic>
        <p:nvPicPr>
          <p:cNvPr id="3" name="jaffe.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951330" y="1927933"/>
            <a:ext cx="1415718" cy="1726865"/>
          </a:xfrm>
          <a:prstGeom prst="rect">
            <a:avLst/>
          </a:prstGeom>
        </p:spPr>
      </p:pic>
      <p:sp>
        <p:nvSpPr>
          <p:cNvPr id="8" name="TextBox 7"/>
          <p:cNvSpPr txBox="1"/>
          <p:nvPr/>
        </p:nvSpPr>
        <p:spPr>
          <a:xfrm>
            <a:off x="13113122" y="4943940"/>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55284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2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12-08 at 3.03.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344" y="1071620"/>
            <a:ext cx="7436296" cy="5715816"/>
          </a:xfrm>
          <a:prstGeom prst="rect">
            <a:avLst/>
          </a:prstGeom>
        </p:spPr>
      </p:pic>
      <p:sp>
        <p:nvSpPr>
          <p:cNvPr id="5" name="TextBox 4"/>
          <p:cNvSpPr txBox="1"/>
          <p:nvPr/>
        </p:nvSpPr>
        <p:spPr>
          <a:xfrm>
            <a:off x="663389" y="144646"/>
            <a:ext cx="7802825" cy="615553"/>
          </a:xfrm>
          <a:prstGeom prst="rect">
            <a:avLst/>
          </a:prstGeom>
          <a:noFill/>
        </p:spPr>
        <p:txBody>
          <a:bodyPr wrap="none" rtlCol="0">
            <a:spAutoFit/>
          </a:bodyPr>
          <a:lstStyle/>
          <a:p>
            <a:pPr algn="ctr"/>
            <a:r>
              <a:rPr lang="en-US" sz="3400" dirty="0" smtClean="0"/>
              <a:t>Expression recognition </a:t>
            </a:r>
            <a:r>
              <a:rPr lang="en-US" sz="3400" dirty="0"/>
              <a:t>using </a:t>
            </a:r>
            <a:r>
              <a:rPr lang="en-US" sz="3400" dirty="0" smtClean="0"/>
              <a:t>JAFFE Dataset</a:t>
            </a:r>
            <a:endParaRPr lang="en-US" sz="1400" dirty="0" smtClean="0"/>
          </a:p>
        </p:txBody>
      </p:sp>
      <p:sp>
        <p:nvSpPr>
          <p:cNvPr id="26" name="Rectangle 25"/>
          <p:cNvSpPr/>
          <p:nvPr/>
        </p:nvSpPr>
        <p:spPr>
          <a:xfrm>
            <a:off x="4402667" y="745065"/>
            <a:ext cx="6841062" cy="619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7" name="Rectangle 26"/>
          <p:cNvSpPr/>
          <p:nvPr/>
        </p:nvSpPr>
        <p:spPr>
          <a:xfrm>
            <a:off x="1219203" y="6536268"/>
            <a:ext cx="6841062" cy="5079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5464819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12-08 at 3.03.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344" y="1071620"/>
            <a:ext cx="7436296" cy="5715816"/>
          </a:xfrm>
          <a:prstGeom prst="rect">
            <a:avLst/>
          </a:prstGeom>
        </p:spPr>
      </p:pic>
      <p:sp>
        <p:nvSpPr>
          <p:cNvPr id="5" name="TextBox 4"/>
          <p:cNvSpPr txBox="1"/>
          <p:nvPr/>
        </p:nvSpPr>
        <p:spPr>
          <a:xfrm>
            <a:off x="663389" y="144646"/>
            <a:ext cx="7802825" cy="615553"/>
          </a:xfrm>
          <a:prstGeom prst="rect">
            <a:avLst/>
          </a:prstGeom>
          <a:noFill/>
        </p:spPr>
        <p:txBody>
          <a:bodyPr wrap="none" rtlCol="0">
            <a:spAutoFit/>
          </a:bodyPr>
          <a:lstStyle/>
          <a:p>
            <a:pPr algn="ctr"/>
            <a:r>
              <a:rPr lang="en-US" sz="3400" dirty="0" smtClean="0"/>
              <a:t>Expression recognition </a:t>
            </a:r>
            <a:r>
              <a:rPr lang="en-US" sz="3400" dirty="0"/>
              <a:t>using </a:t>
            </a:r>
            <a:r>
              <a:rPr lang="en-US" sz="3400" dirty="0" smtClean="0"/>
              <a:t>JAFFE Dataset</a:t>
            </a:r>
            <a:endParaRPr lang="en-US" sz="1400" dirty="0" smtClean="0"/>
          </a:p>
        </p:txBody>
      </p:sp>
    </p:spTree>
    <p:extLst>
      <p:ext uri="{BB962C8B-B14F-4D97-AF65-F5344CB8AC3E}">
        <p14:creationId xmlns:p14="http://schemas.microsoft.com/office/powerpoint/2010/main" val="71073296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12-08 at 3.03.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344" y="1071620"/>
            <a:ext cx="7436296" cy="5715816"/>
          </a:xfrm>
          <a:prstGeom prst="rect">
            <a:avLst/>
          </a:prstGeom>
        </p:spPr>
      </p:pic>
      <p:sp>
        <p:nvSpPr>
          <p:cNvPr id="5" name="TextBox 4"/>
          <p:cNvSpPr txBox="1"/>
          <p:nvPr/>
        </p:nvSpPr>
        <p:spPr>
          <a:xfrm>
            <a:off x="663389" y="144646"/>
            <a:ext cx="7802825" cy="615553"/>
          </a:xfrm>
          <a:prstGeom prst="rect">
            <a:avLst/>
          </a:prstGeom>
          <a:noFill/>
        </p:spPr>
        <p:txBody>
          <a:bodyPr wrap="none" rtlCol="0">
            <a:spAutoFit/>
          </a:bodyPr>
          <a:lstStyle/>
          <a:p>
            <a:pPr algn="ctr"/>
            <a:r>
              <a:rPr lang="en-US" sz="3400" dirty="0" smtClean="0"/>
              <a:t>Expression recognition </a:t>
            </a:r>
            <a:r>
              <a:rPr lang="en-US" sz="3400" dirty="0"/>
              <a:t>using </a:t>
            </a:r>
            <a:r>
              <a:rPr lang="en-US" sz="3400" dirty="0" smtClean="0"/>
              <a:t>JAFFE Dataset</a:t>
            </a:r>
            <a:endParaRPr lang="en-US" sz="1400" dirty="0" smtClean="0"/>
          </a:p>
        </p:txBody>
      </p:sp>
      <p:sp>
        <p:nvSpPr>
          <p:cNvPr id="2" name="Rectangle 1"/>
          <p:cNvSpPr/>
          <p:nvPr/>
        </p:nvSpPr>
        <p:spPr>
          <a:xfrm>
            <a:off x="902286" y="1788138"/>
            <a:ext cx="5179790" cy="1169808"/>
          </a:xfrm>
          <a:prstGeom prst="rect">
            <a:avLst/>
          </a:prstGeom>
          <a:solidFill>
            <a:srgbClr val="FFFF00">
              <a:alpha val="2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921014" y="4597746"/>
            <a:ext cx="5179790" cy="566121"/>
          </a:xfrm>
          <a:prstGeom prst="rect">
            <a:avLst/>
          </a:prstGeom>
          <a:solidFill>
            <a:srgbClr val="FF0000">
              <a:alpha val="2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923033" y="5205382"/>
            <a:ext cx="5179790" cy="681093"/>
          </a:xfrm>
          <a:prstGeom prst="rect">
            <a:avLst/>
          </a:prstGeom>
          <a:solidFill>
            <a:srgbClr val="0000FF">
              <a:alpha val="2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906324" y="3012098"/>
            <a:ext cx="5179790" cy="697865"/>
          </a:xfrm>
          <a:prstGeom prst="rect">
            <a:avLst/>
          </a:prstGeom>
          <a:solidFill>
            <a:srgbClr val="008000">
              <a:alpha val="2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908343" y="3877076"/>
            <a:ext cx="5179790" cy="440923"/>
          </a:xfrm>
          <a:prstGeom prst="rect">
            <a:avLst/>
          </a:prstGeom>
          <a:solidFill>
            <a:srgbClr val="008000">
              <a:alpha val="2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999233" y="1890683"/>
            <a:ext cx="5179790" cy="204818"/>
          </a:xfrm>
          <a:prstGeom prst="rect">
            <a:avLst/>
          </a:prstGeom>
          <a:solidFill>
            <a:srgbClr val="0000FF">
              <a:alpha val="2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999233" y="2322483"/>
            <a:ext cx="5179790" cy="204818"/>
          </a:xfrm>
          <a:prstGeom prst="rect">
            <a:avLst/>
          </a:prstGeom>
          <a:solidFill>
            <a:srgbClr val="0000FF">
              <a:alpha val="2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999233" y="4557683"/>
            <a:ext cx="5179790" cy="204818"/>
          </a:xfrm>
          <a:prstGeom prst="rect">
            <a:avLst/>
          </a:prstGeom>
          <a:solidFill>
            <a:srgbClr val="0000FF">
              <a:alpha val="2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986533" y="4862483"/>
            <a:ext cx="5179790" cy="204818"/>
          </a:xfrm>
          <a:prstGeom prst="rect">
            <a:avLst/>
          </a:prstGeom>
          <a:solidFill>
            <a:srgbClr val="0000FF">
              <a:alpha val="2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986533" y="5891183"/>
            <a:ext cx="5179790" cy="204818"/>
          </a:xfrm>
          <a:prstGeom prst="rect">
            <a:avLst/>
          </a:prstGeom>
          <a:solidFill>
            <a:srgbClr val="0000FF">
              <a:alpha val="2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986533" y="6043583"/>
            <a:ext cx="5179790" cy="204818"/>
          </a:xfrm>
          <a:prstGeom prst="rect">
            <a:avLst/>
          </a:prstGeom>
          <a:solidFill>
            <a:srgbClr val="0000FF">
              <a:alpha val="2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986533" y="2627283"/>
            <a:ext cx="5179790" cy="204818"/>
          </a:xfrm>
          <a:prstGeom prst="rect">
            <a:avLst/>
          </a:prstGeom>
          <a:solidFill>
            <a:srgbClr val="0000FF">
              <a:alpha val="2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986533" y="2805083"/>
            <a:ext cx="5179790" cy="204818"/>
          </a:xfrm>
          <a:prstGeom prst="rect">
            <a:avLst/>
          </a:prstGeom>
          <a:solidFill>
            <a:srgbClr val="0000FF">
              <a:alpha val="2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999233" y="5586383"/>
            <a:ext cx="5179790" cy="204818"/>
          </a:xfrm>
          <a:prstGeom prst="rect">
            <a:avLst/>
          </a:prstGeom>
          <a:solidFill>
            <a:srgbClr val="0000FF">
              <a:alpha val="2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999233" y="1293783"/>
            <a:ext cx="5179790" cy="204818"/>
          </a:xfrm>
          <a:prstGeom prst="rect">
            <a:avLst/>
          </a:prstGeom>
          <a:solidFill>
            <a:srgbClr val="0000FF">
              <a:alpha val="2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948433" y="3213100"/>
            <a:ext cx="5179790" cy="749300"/>
          </a:xfrm>
          <a:prstGeom prst="rect">
            <a:avLst/>
          </a:prstGeom>
          <a:solidFill>
            <a:srgbClr val="FFFF00">
              <a:alpha val="2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948433" y="6221383"/>
            <a:ext cx="5179790" cy="204818"/>
          </a:xfrm>
          <a:prstGeom prst="rect">
            <a:avLst/>
          </a:prstGeom>
          <a:solidFill>
            <a:srgbClr val="FFFF00">
              <a:alpha val="2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948433" y="6361083"/>
            <a:ext cx="5179790" cy="204818"/>
          </a:xfrm>
          <a:prstGeom prst="rect">
            <a:avLst/>
          </a:prstGeom>
          <a:solidFill>
            <a:srgbClr val="FFFF00">
              <a:alpha val="2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948433" y="4152899"/>
            <a:ext cx="5179790" cy="139701"/>
          </a:xfrm>
          <a:prstGeom prst="rect">
            <a:avLst/>
          </a:prstGeom>
          <a:solidFill>
            <a:srgbClr val="FFFF00">
              <a:alpha val="2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0836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2"/>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 grpId="0" animBg="1"/>
      <p:bldP spid="7" grpId="1" animBg="1"/>
      <p:bldP spid="8" grpId="0" animBg="1"/>
      <p:bldP spid="8" grpId="1" animBg="1"/>
      <p:bldP spid="9" grpId="0" animBg="1"/>
      <p:bldP spid="9" grpId="1" animBg="1"/>
      <p:bldP spid="10" grpId="0" animBg="1"/>
      <p:bldP spid="10" grpId="1"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3" grpId="0" animBg="1"/>
      <p:bldP spid="24" grpId="0" animBg="1"/>
      <p:bldP spid="2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600"/>
            <a:ext cx="8229600" cy="1143000"/>
          </a:xfrm>
        </p:spPr>
        <p:txBody>
          <a:bodyPr/>
          <a:lstStyle/>
          <a:p>
            <a:r>
              <a:rPr lang="en-US" dirty="0" smtClean="0"/>
              <a:t>Motivation</a:t>
            </a:r>
            <a:endParaRPr lang="en-US" dirty="0"/>
          </a:p>
        </p:txBody>
      </p:sp>
    </p:spTree>
    <p:extLst>
      <p:ext uri="{BB962C8B-B14F-4D97-AF65-F5344CB8AC3E}">
        <p14:creationId xmlns:p14="http://schemas.microsoft.com/office/powerpoint/2010/main" val="23420454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600"/>
            <a:ext cx="8229600" cy="1143000"/>
          </a:xfrm>
        </p:spPr>
        <p:txBody>
          <a:bodyPr/>
          <a:lstStyle/>
          <a:p>
            <a:r>
              <a:rPr lang="en-US" dirty="0" smtClean="0"/>
              <a:t>Conclusions</a:t>
            </a:r>
            <a:endParaRPr lang="en-US" dirty="0"/>
          </a:p>
        </p:txBody>
      </p:sp>
    </p:spTree>
    <p:extLst>
      <p:ext uri="{BB962C8B-B14F-4D97-AF65-F5344CB8AC3E}">
        <p14:creationId xmlns:p14="http://schemas.microsoft.com/office/powerpoint/2010/main" val="38065635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361"/>
            <a:ext cx="8229600" cy="1143000"/>
          </a:xfrm>
        </p:spPr>
        <p:txBody>
          <a:bodyPr/>
          <a:lstStyle/>
          <a:p>
            <a:pPr algn="l"/>
            <a:r>
              <a:rPr lang="en-US" dirty="0" smtClean="0"/>
              <a:t>Conclusions</a:t>
            </a:r>
            <a:endParaRPr lang="en-US" dirty="0"/>
          </a:p>
        </p:txBody>
      </p:sp>
      <p:sp>
        <p:nvSpPr>
          <p:cNvPr id="3" name="Content Placeholder 2"/>
          <p:cNvSpPr>
            <a:spLocks noGrp="1"/>
          </p:cNvSpPr>
          <p:nvPr>
            <p:ph idx="1"/>
          </p:nvPr>
        </p:nvSpPr>
        <p:spPr>
          <a:xfrm>
            <a:off x="457200" y="1327681"/>
            <a:ext cx="8229600" cy="4525963"/>
          </a:xfrm>
        </p:spPr>
        <p:txBody>
          <a:bodyPr>
            <a:noAutofit/>
          </a:bodyPr>
          <a:lstStyle/>
          <a:p>
            <a:r>
              <a:rPr lang="en-US" sz="2500" dirty="0" smtClean="0"/>
              <a:t>Using </a:t>
            </a:r>
            <a:r>
              <a:rPr lang="en-US" sz="2500" dirty="0"/>
              <a:t>the same </a:t>
            </a:r>
            <a:r>
              <a:rPr lang="en-US" sz="2500" dirty="0" smtClean="0"/>
              <a:t>algorithm and dataset, </a:t>
            </a:r>
            <a:r>
              <a:rPr lang="en-US" sz="2500" dirty="0"/>
              <a:t>the estimated accuracy can be totally different depending on </a:t>
            </a:r>
            <a:endParaRPr lang="en-US" sz="2500" dirty="0" smtClean="0"/>
          </a:p>
          <a:p>
            <a:pPr lvl="1"/>
            <a:r>
              <a:rPr lang="en-US" sz="2100" dirty="0" smtClean="0"/>
              <a:t>the </a:t>
            </a:r>
            <a:r>
              <a:rPr lang="en-US" sz="2100" dirty="0"/>
              <a:t>selection of training and testing data, </a:t>
            </a:r>
            <a:endParaRPr lang="en-US" sz="2100" dirty="0" smtClean="0"/>
          </a:p>
          <a:p>
            <a:pPr lvl="1"/>
            <a:r>
              <a:rPr lang="en-US" sz="2100" dirty="0" smtClean="0"/>
              <a:t>the </a:t>
            </a:r>
            <a:r>
              <a:rPr lang="en-US" sz="2100" dirty="0"/>
              <a:t>number of samples of the used dataset and </a:t>
            </a:r>
            <a:endParaRPr lang="en-US" sz="2100" dirty="0" smtClean="0"/>
          </a:p>
          <a:p>
            <a:pPr lvl="1"/>
            <a:r>
              <a:rPr lang="en-US" sz="2100" dirty="0" smtClean="0"/>
              <a:t>the </a:t>
            </a:r>
            <a:r>
              <a:rPr lang="en-US" sz="2100" dirty="0"/>
              <a:t>number of single accuracies </a:t>
            </a:r>
            <a:r>
              <a:rPr lang="en-US" sz="2100" dirty="0" smtClean="0"/>
              <a:t>averaged to </a:t>
            </a:r>
            <a:r>
              <a:rPr lang="en-US" sz="2100" dirty="0"/>
              <a:t>estimate </a:t>
            </a:r>
            <a:r>
              <a:rPr lang="en-US" sz="2100" dirty="0" smtClean="0"/>
              <a:t>accuracy</a:t>
            </a:r>
            <a:endParaRPr lang="en-US" sz="2100" dirty="0"/>
          </a:p>
          <a:p>
            <a:endParaRPr lang="en-US" sz="2500" dirty="0" smtClean="0"/>
          </a:p>
          <a:p>
            <a:r>
              <a:rPr lang="en-US" sz="2500" dirty="0" smtClean="0"/>
              <a:t>Based </a:t>
            </a:r>
            <a:r>
              <a:rPr lang="en-US" sz="2500" dirty="0"/>
              <a:t>on the published literature, it is rare to find two papers published on the same problem that use the same experimental protocol in all important elements</a:t>
            </a:r>
            <a:r>
              <a:rPr lang="en-US" sz="2500" dirty="0" smtClean="0"/>
              <a:t>.</a:t>
            </a:r>
          </a:p>
          <a:p>
            <a:pPr marL="0" indent="0">
              <a:buNone/>
            </a:pPr>
            <a:endParaRPr lang="en-US" sz="2500" dirty="0"/>
          </a:p>
        </p:txBody>
      </p:sp>
    </p:spTree>
    <p:extLst>
      <p:ext uri="{BB962C8B-B14F-4D97-AF65-F5344CB8AC3E}">
        <p14:creationId xmlns:p14="http://schemas.microsoft.com/office/powerpoint/2010/main" val="156135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361"/>
            <a:ext cx="8229600" cy="1143000"/>
          </a:xfrm>
        </p:spPr>
        <p:txBody>
          <a:bodyPr/>
          <a:lstStyle/>
          <a:p>
            <a:pPr algn="l"/>
            <a:r>
              <a:rPr lang="en-US" dirty="0" smtClean="0"/>
              <a:t>Conclusions</a:t>
            </a:r>
            <a:endParaRPr lang="en-US" dirty="0"/>
          </a:p>
        </p:txBody>
      </p:sp>
      <p:sp>
        <p:nvSpPr>
          <p:cNvPr id="3" name="Content Placeholder 2"/>
          <p:cNvSpPr>
            <a:spLocks noGrp="1"/>
          </p:cNvSpPr>
          <p:nvPr>
            <p:ph idx="1"/>
          </p:nvPr>
        </p:nvSpPr>
        <p:spPr>
          <a:xfrm>
            <a:off x="457200" y="1330337"/>
            <a:ext cx="8229600" cy="4525963"/>
          </a:xfrm>
        </p:spPr>
        <p:txBody>
          <a:bodyPr>
            <a:noAutofit/>
          </a:bodyPr>
          <a:lstStyle/>
          <a:p>
            <a:r>
              <a:rPr lang="en-US" sz="2500" dirty="0" smtClean="0"/>
              <a:t>For </a:t>
            </a:r>
            <a:r>
              <a:rPr lang="en-US" sz="2500" dirty="0"/>
              <a:t>problems where a subject-disjoint train-and-test split is essential in order to obtain a useful accuracy estimate, papers are often published using a non-disjoint split</a:t>
            </a:r>
            <a:r>
              <a:rPr lang="en-US" sz="2500" dirty="0" smtClean="0"/>
              <a:t>. </a:t>
            </a:r>
          </a:p>
          <a:p>
            <a:endParaRPr lang="en-US" sz="2500" dirty="0" smtClean="0"/>
          </a:p>
          <a:p>
            <a:r>
              <a:rPr lang="en-US" sz="2500" dirty="0" smtClean="0"/>
              <a:t>For </a:t>
            </a:r>
            <a:r>
              <a:rPr lang="en-US" sz="2500" dirty="0"/>
              <a:t>problems of this type, a leave-one-subject-out protocol would seem to be the default recommendation for useful experimental results</a:t>
            </a:r>
            <a:r>
              <a:rPr lang="en-US" sz="2500" dirty="0" smtClean="0"/>
              <a:t>.</a:t>
            </a:r>
            <a:endParaRPr lang="en-US" sz="2500" dirty="0"/>
          </a:p>
        </p:txBody>
      </p:sp>
    </p:spTree>
    <p:extLst>
      <p:ext uri="{BB962C8B-B14F-4D97-AF65-F5344CB8AC3E}">
        <p14:creationId xmlns:p14="http://schemas.microsoft.com/office/powerpoint/2010/main" val="161026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361"/>
            <a:ext cx="8229600" cy="1143000"/>
          </a:xfrm>
        </p:spPr>
        <p:txBody>
          <a:bodyPr/>
          <a:lstStyle/>
          <a:p>
            <a:pPr algn="l"/>
            <a:r>
              <a:rPr lang="en-US" dirty="0" smtClean="0"/>
              <a:t>Conclusions</a:t>
            </a:r>
            <a:endParaRPr lang="en-US" dirty="0"/>
          </a:p>
        </p:txBody>
      </p:sp>
      <p:sp>
        <p:nvSpPr>
          <p:cNvPr id="3" name="Content Placeholder 2"/>
          <p:cNvSpPr>
            <a:spLocks noGrp="1"/>
          </p:cNvSpPr>
          <p:nvPr>
            <p:ph idx="1"/>
          </p:nvPr>
        </p:nvSpPr>
        <p:spPr>
          <a:xfrm>
            <a:off x="520700" y="1330337"/>
            <a:ext cx="8102600" cy="4525963"/>
          </a:xfrm>
        </p:spPr>
        <p:txBody>
          <a:bodyPr>
            <a:noAutofit/>
          </a:bodyPr>
          <a:lstStyle/>
          <a:p>
            <a:r>
              <a:rPr lang="en-US" sz="2500" dirty="0" smtClean="0"/>
              <a:t>The </a:t>
            </a:r>
            <a:r>
              <a:rPr lang="en-US" sz="2500" dirty="0"/>
              <a:t>quality of </a:t>
            </a:r>
            <a:r>
              <a:rPr lang="en-US" sz="2500" dirty="0" smtClean="0"/>
              <a:t>experimental </a:t>
            </a:r>
            <a:r>
              <a:rPr lang="en-US" sz="2500" dirty="0"/>
              <a:t>results in the biometrics literature could be improved if authors, reviewers and editors </a:t>
            </a:r>
            <a:r>
              <a:rPr lang="en-US" sz="2500" dirty="0" smtClean="0"/>
              <a:t>followed EPD methodology:</a:t>
            </a:r>
          </a:p>
          <a:p>
            <a:pPr lvl="1"/>
            <a:r>
              <a:rPr lang="en-US" sz="2400" b="1" dirty="0" smtClean="0"/>
              <a:t>E</a:t>
            </a:r>
            <a:r>
              <a:rPr lang="en-US" sz="2100" dirty="0" smtClean="0"/>
              <a:t>xperiments: if subject-disjoint is appropriate and is not used, then recommend reject.</a:t>
            </a:r>
          </a:p>
          <a:p>
            <a:pPr lvl="1"/>
            <a:r>
              <a:rPr lang="en-US" sz="2400" b="1" dirty="0" smtClean="0"/>
              <a:t>P</a:t>
            </a:r>
            <a:r>
              <a:rPr lang="en-US" sz="2100" dirty="0" smtClean="0"/>
              <a:t>rotocol: If single-trial HO is used, recommend reject. If dataset is large enough, single-trial CV might be sufficient; average of N trials is better. </a:t>
            </a:r>
          </a:p>
          <a:p>
            <a:pPr lvl="1"/>
            <a:r>
              <a:rPr lang="en-US" sz="2400" b="1" dirty="0" smtClean="0"/>
              <a:t>D</a:t>
            </a:r>
            <a:r>
              <a:rPr lang="en-US" sz="2100" dirty="0" smtClean="0"/>
              <a:t>ataset: Selection from dataset must be justified in context. Present results with </a:t>
            </a:r>
            <a:r>
              <a:rPr lang="en-US" sz="2100" smtClean="0"/>
              <a:t>and without.</a:t>
            </a:r>
            <a:endParaRPr lang="en-US" sz="2100" dirty="0"/>
          </a:p>
        </p:txBody>
      </p:sp>
    </p:spTree>
    <p:extLst>
      <p:ext uri="{BB962C8B-B14F-4D97-AF65-F5344CB8AC3E}">
        <p14:creationId xmlns:p14="http://schemas.microsoft.com/office/powerpoint/2010/main" val="1131792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11-21 at 10.14.3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5015891"/>
            <a:ext cx="7379568" cy="1274797"/>
          </a:xfrm>
          <a:prstGeom prst="rect">
            <a:avLst/>
          </a:prstGeom>
        </p:spPr>
      </p:pic>
      <p:sp>
        <p:nvSpPr>
          <p:cNvPr id="2" name="Title 1"/>
          <p:cNvSpPr>
            <a:spLocks noGrp="1"/>
          </p:cNvSpPr>
          <p:nvPr>
            <p:ph type="ctrTitle"/>
          </p:nvPr>
        </p:nvSpPr>
        <p:spPr>
          <a:xfrm>
            <a:off x="685800" y="1828800"/>
            <a:ext cx="7772400" cy="1470025"/>
          </a:xfrm>
        </p:spPr>
        <p:txBody>
          <a:bodyPr>
            <a:normAutofit/>
          </a:bodyPr>
          <a:lstStyle/>
          <a:p>
            <a:r>
              <a:rPr lang="en-US" dirty="0"/>
              <a:t>On </a:t>
            </a:r>
            <a:r>
              <a:rPr lang="en-US" dirty="0" smtClean="0"/>
              <a:t>Accuracy Estimation </a:t>
            </a:r>
            <a:r>
              <a:rPr lang="en-US" dirty="0"/>
              <a:t>in </a:t>
            </a:r>
            <a:r>
              <a:rPr lang="en-US" dirty="0" smtClean="0"/>
              <a:t/>
            </a:r>
            <a:br>
              <a:rPr lang="en-US" dirty="0" smtClean="0"/>
            </a:br>
            <a:r>
              <a:rPr lang="en-US" dirty="0" smtClean="0"/>
              <a:t>Face Biometric Problems</a:t>
            </a:r>
            <a:endParaRPr lang="en-US" dirty="0"/>
          </a:p>
        </p:txBody>
      </p:sp>
      <p:sp>
        <p:nvSpPr>
          <p:cNvPr id="3" name="Subtitle 2"/>
          <p:cNvSpPr>
            <a:spLocks noGrp="1"/>
          </p:cNvSpPr>
          <p:nvPr>
            <p:ph type="subTitle" idx="1"/>
          </p:nvPr>
        </p:nvSpPr>
        <p:spPr>
          <a:xfrm>
            <a:off x="317490" y="3886200"/>
            <a:ext cx="7988310" cy="958199"/>
          </a:xfrm>
        </p:spPr>
        <p:txBody>
          <a:bodyPr/>
          <a:lstStyle/>
          <a:p>
            <a:r>
              <a:rPr lang="en-US" dirty="0" smtClean="0"/>
              <a:t>Domingo Mery, </a:t>
            </a:r>
            <a:r>
              <a:rPr lang="en-US" dirty="0" err="1" smtClean="0"/>
              <a:t>Yuning</a:t>
            </a:r>
            <a:r>
              <a:rPr lang="en-US" dirty="0" smtClean="0"/>
              <a:t> Zhao and Kevin Bowyer</a:t>
            </a:r>
            <a:endParaRPr lang="en-US" dirty="0"/>
          </a:p>
        </p:txBody>
      </p:sp>
    </p:spTree>
    <p:extLst>
      <p:ext uri="{BB962C8B-B14F-4D97-AF65-F5344CB8AC3E}">
        <p14:creationId xmlns:p14="http://schemas.microsoft.com/office/powerpoint/2010/main" val="24003323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12-08 at 8.46.5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250" y="1331644"/>
            <a:ext cx="1588781" cy="2103134"/>
          </a:xfrm>
          <a:prstGeom prst="rect">
            <a:avLst/>
          </a:prstGeom>
        </p:spPr>
      </p:pic>
      <p:sp>
        <p:nvSpPr>
          <p:cNvPr id="5" name="Rectangle 4"/>
          <p:cNvSpPr/>
          <p:nvPr/>
        </p:nvSpPr>
        <p:spPr>
          <a:xfrm>
            <a:off x="1050299" y="1930184"/>
            <a:ext cx="712596" cy="86987"/>
          </a:xfrm>
          <a:prstGeom prst="rect">
            <a:avLst/>
          </a:prstGeom>
          <a:solidFill>
            <a:srgbClr val="FFFF00">
              <a:alpha val="5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flipV="1">
            <a:off x="1629315" y="1997031"/>
            <a:ext cx="718569" cy="0"/>
          </a:xfrm>
          <a:prstGeom prst="line">
            <a:avLst/>
          </a:prstGeom>
          <a:ln w="3175"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299542" y="1181965"/>
            <a:ext cx="6509065" cy="2616101"/>
          </a:xfrm>
          <a:prstGeom prst="rect">
            <a:avLst/>
          </a:prstGeom>
          <a:noFill/>
        </p:spPr>
        <p:txBody>
          <a:bodyPr wrap="square" rtlCol="0">
            <a:spAutoFit/>
          </a:bodyPr>
          <a:lstStyle/>
          <a:p>
            <a:endParaRPr lang="en-US" dirty="0" smtClean="0"/>
          </a:p>
          <a:p>
            <a:endParaRPr lang="en-US" dirty="0"/>
          </a:p>
          <a:p>
            <a:r>
              <a:rPr lang="en-US" sz="2800" dirty="0">
                <a:latin typeface="Times New Roman"/>
                <a:cs typeface="Times New Roman"/>
              </a:rPr>
              <a:t>T</a:t>
            </a:r>
            <a:r>
              <a:rPr lang="en-US" sz="2800" dirty="0" smtClean="0">
                <a:latin typeface="Times New Roman"/>
                <a:cs typeface="Times New Roman"/>
              </a:rPr>
              <a:t>he </a:t>
            </a:r>
            <a:r>
              <a:rPr lang="en-US" sz="2800" dirty="0">
                <a:latin typeface="Times New Roman"/>
                <a:cs typeface="Times New Roman"/>
              </a:rPr>
              <a:t>accuracy obtained by the proposed method was </a:t>
            </a:r>
            <a:r>
              <a:rPr lang="en-US" sz="2800" dirty="0" smtClean="0">
                <a:latin typeface="Times New Roman"/>
                <a:cs typeface="Times New Roman"/>
              </a:rPr>
              <a:t>97.3% </a:t>
            </a:r>
          </a:p>
          <a:p>
            <a:endParaRPr lang="en-US" dirty="0"/>
          </a:p>
          <a:p>
            <a:r>
              <a:rPr lang="en-US" dirty="0" smtClean="0"/>
              <a:t>We </a:t>
            </a:r>
            <a:r>
              <a:rPr lang="en-US" dirty="0"/>
              <a:t>could believe that </a:t>
            </a:r>
            <a:r>
              <a:rPr lang="en-US" dirty="0" smtClean="0"/>
              <a:t>97.3% </a:t>
            </a:r>
            <a:r>
              <a:rPr lang="en-US" dirty="0"/>
              <a:t>of the expressions that a person makes </a:t>
            </a:r>
            <a:r>
              <a:rPr lang="en-US" dirty="0" smtClean="0"/>
              <a:t>will </a:t>
            </a:r>
            <a:r>
              <a:rPr lang="en-US" dirty="0"/>
              <a:t>be correctly recognized</a:t>
            </a:r>
            <a:r>
              <a:rPr lang="en-US" dirty="0" smtClean="0"/>
              <a:t>. </a:t>
            </a:r>
          </a:p>
          <a:p>
            <a:endParaRPr lang="en-US" dirty="0"/>
          </a:p>
        </p:txBody>
      </p:sp>
      <p:sp>
        <p:nvSpPr>
          <p:cNvPr id="2" name="Rectangle 1"/>
          <p:cNvSpPr/>
          <p:nvPr/>
        </p:nvSpPr>
        <p:spPr>
          <a:xfrm>
            <a:off x="251772" y="615815"/>
            <a:ext cx="8721679" cy="523220"/>
          </a:xfrm>
          <a:prstGeom prst="rect">
            <a:avLst/>
          </a:prstGeom>
        </p:spPr>
        <p:txBody>
          <a:bodyPr wrap="square">
            <a:spAutoFit/>
          </a:bodyPr>
          <a:lstStyle/>
          <a:p>
            <a:r>
              <a:rPr lang="en-US" sz="2800" dirty="0"/>
              <a:t>If we read in a paper on face expression </a:t>
            </a:r>
            <a:r>
              <a:rPr lang="en-US" sz="2800" dirty="0" smtClean="0"/>
              <a:t>recognition…</a:t>
            </a:r>
            <a:endParaRPr lang="en-US" sz="2800" dirty="0"/>
          </a:p>
        </p:txBody>
      </p:sp>
    </p:spTree>
    <p:extLst>
      <p:ext uri="{BB962C8B-B14F-4D97-AF65-F5344CB8AC3E}">
        <p14:creationId xmlns:p14="http://schemas.microsoft.com/office/powerpoint/2010/main" val="20794777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12-08 at 8.46.5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250" y="1331644"/>
            <a:ext cx="1588781" cy="2103134"/>
          </a:xfrm>
          <a:prstGeom prst="rect">
            <a:avLst/>
          </a:prstGeom>
        </p:spPr>
      </p:pic>
      <p:sp>
        <p:nvSpPr>
          <p:cNvPr id="5" name="Rectangle 4"/>
          <p:cNvSpPr/>
          <p:nvPr/>
        </p:nvSpPr>
        <p:spPr>
          <a:xfrm>
            <a:off x="1050299" y="1930184"/>
            <a:ext cx="712596" cy="86987"/>
          </a:xfrm>
          <a:prstGeom prst="rect">
            <a:avLst/>
          </a:prstGeom>
          <a:solidFill>
            <a:srgbClr val="FFFF00">
              <a:alpha val="5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flipV="1">
            <a:off x="1629315" y="1997031"/>
            <a:ext cx="718569" cy="0"/>
          </a:xfrm>
          <a:prstGeom prst="line">
            <a:avLst/>
          </a:prstGeom>
          <a:ln w="3175"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299542" y="1181965"/>
            <a:ext cx="6509065" cy="4985981"/>
          </a:xfrm>
          <a:prstGeom prst="rect">
            <a:avLst/>
          </a:prstGeom>
          <a:noFill/>
        </p:spPr>
        <p:txBody>
          <a:bodyPr wrap="square" rtlCol="0">
            <a:spAutoFit/>
          </a:bodyPr>
          <a:lstStyle/>
          <a:p>
            <a:endParaRPr lang="en-US" dirty="0" smtClean="0"/>
          </a:p>
          <a:p>
            <a:endParaRPr lang="en-US" dirty="0"/>
          </a:p>
          <a:p>
            <a:r>
              <a:rPr lang="en-US" sz="2800" dirty="0">
                <a:latin typeface="Times New Roman"/>
                <a:cs typeface="Times New Roman"/>
              </a:rPr>
              <a:t>T</a:t>
            </a:r>
            <a:r>
              <a:rPr lang="en-US" sz="2800" dirty="0" smtClean="0">
                <a:latin typeface="Times New Roman"/>
                <a:cs typeface="Times New Roman"/>
              </a:rPr>
              <a:t>he </a:t>
            </a:r>
            <a:r>
              <a:rPr lang="en-US" sz="2800" dirty="0">
                <a:latin typeface="Times New Roman"/>
                <a:cs typeface="Times New Roman"/>
              </a:rPr>
              <a:t>accuracy obtained by the proposed method was </a:t>
            </a:r>
            <a:r>
              <a:rPr lang="en-US" sz="2800" dirty="0" smtClean="0">
                <a:latin typeface="Times New Roman"/>
                <a:cs typeface="Times New Roman"/>
              </a:rPr>
              <a:t>97.3% </a:t>
            </a:r>
          </a:p>
          <a:p>
            <a:endParaRPr lang="en-US" dirty="0"/>
          </a:p>
          <a:p>
            <a:r>
              <a:rPr lang="en-US" dirty="0" smtClean="0"/>
              <a:t>We </a:t>
            </a:r>
            <a:r>
              <a:rPr lang="en-US" dirty="0"/>
              <a:t>could believe that </a:t>
            </a:r>
            <a:r>
              <a:rPr lang="en-US" dirty="0" smtClean="0"/>
              <a:t>97.3% </a:t>
            </a:r>
            <a:r>
              <a:rPr lang="en-US" dirty="0"/>
              <a:t>of the expressions that a person makes </a:t>
            </a:r>
            <a:r>
              <a:rPr lang="en-US" dirty="0" smtClean="0"/>
              <a:t>will </a:t>
            </a:r>
            <a:r>
              <a:rPr lang="en-US" dirty="0"/>
              <a:t>be correctly recognized</a:t>
            </a:r>
            <a:r>
              <a:rPr lang="en-US" dirty="0" smtClean="0"/>
              <a:t>. </a:t>
            </a:r>
          </a:p>
          <a:p>
            <a:endParaRPr lang="en-US" dirty="0"/>
          </a:p>
          <a:p>
            <a:r>
              <a:rPr lang="en-US" sz="2800" dirty="0" smtClean="0"/>
              <a:t>However, </a:t>
            </a:r>
          </a:p>
          <a:p>
            <a:endParaRPr lang="en-US" dirty="0" smtClean="0"/>
          </a:p>
          <a:p>
            <a:pPr marL="285750" indent="-285750">
              <a:buFont typeface="Arial"/>
              <a:buChar char="•"/>
            </a:pPr>
            <a:r>
              <a:rPr lang="en-US" dirty="0" smtClean="0"/>
              <a:t>how confident is this value for the dataset used in the paper? </a:t>
            </a:r>
          </a:p>
          <a:p>
            <a:pPr marL="285750" indent="-285750">
              <a:buFont typeface="Arial"/>
              <a:buChar char="•"/>
            </a:pPr>
            <a:r>
              <a:rPr lang="en-US" dirty="0" smtClean="0"/>
              <a:t>how generalizable is the proposed method for a wider variety of conditions? </a:t>
            </a:r>
            <a:endParaRPr lang="en-US" dirty="0"/>
          </a:p>
          <a:p>
            <a:pPr marL="285750" indent="-285750">
              <a:buFont typeface="Arial"/>
              <a:buChar char="•"/>
            </a:pPr>
            <a:r>
              <a:rPr lang="en-US" dirty="0" smtClean="0"/>
              <a:t>can this 97.3% be compared with the 98.5% reported in another paper for expression recognition experiments on the same dataset?</a:t>
            </a:r>
            <a:endParaRPr lang="en-US" dirty="0"/>
          </a:p>
        </p:txBody>
      </p:sp>
      <p:sp>
        <p:nvSpPr>
          <p:cNvPr id="2" name="Rectangle 1"/>
          <p:cNvSpPr/>
          <p:nvPr/>
        </p:nvSpPr>
        <p:spPr>
          <a:xfrm>
            <a:off x="251772" y="615815"/>
            <a:ext cx="8721679" cy="523220"/>
          </a:xfrm>
          <a:prstGeom prst="rect">
            <a:avLst/>
          </a:prstGeom>
        </p:spPr>
        <p:txBody>
          <a:bodyPr wrap="square">
            <a:spAutoFit/>
          </a:bodyPr>
          <a:lstStyle/>
          <a:p>
            <a:r>
              <a:rPr lang="en-US" sz="2800" dirty="0"/>
              <a:t>If we read in a paper on face expression </a:t>
            </a:r>
            <a:r>
              <a:rPr lang="en-US" sz="2800" dirty="0" smtClean="0"/>
              <a:t>recognition…</a:t>
            </a:r>
            <a:endParaRPr lang="en-US" sz="2800" dirty="0"/>
          </a:p>
        </p:txBody>
      </p:sp>
    </p:spTree>
    <p:extLst>
      <p:ext uri="{BB962C8B-B14F-4D97-AF65-F5344CB8AC3E}">
        <p14:creationId xmlns:p14="http://schemas.microsoft.com/office/powerpoint/2010/main" val="21024825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63867" y="2073119"/>
            <a:ext cx="7080150" cy="369332"/>
          </a:xfrm>
          <a:prstGeom prst="rect">
            <a:avLst/>
          </a:prstGeom>
          <a:noFill/>
        </p:spPr>
        <p:txBody>
          <a:bodyPr wrap="square" rtlCol="0">
            <a:spAutoFit/>
          </a:bodyPr>
          <a:lstStyle/>
          <a:p>
            <a:r>
              <a:rPr lang="en-US" dirty="0" smtClean="0"/>
              <a:t>Typically we focus </a:t>
            </a:r>
            <a:r>
              <a:rPr lang="en-US" dirty="0"/>
              <a:t>on the </a:t>
            </a:r>
            <a:r>
              <a:rPr lang="en-US" dirty="0" smtClean="0"/>
              <a:t>“what” </a:t>
            </a:r>
            <a:r>
              <a:rPr lang="en-US" dirty="0"/>
              <a:t>elements of the </a:t>
            </a:r>
            <a:r>
              <a:rPr lang="en-US" dirty="0" smtClean="0"/>
              <a:t>dataset</a:t>
            </a:r>
            <a:r>
              <a:rPr lang="en-US" dirty="0"/>
              <a:t>.</a:t>
            </a:r>
          </a:p>
        </p:txBody>
      </p:sp>
      <p:sp>
        <p:nvSpPr>
          <p:cNvPr id="5" name="TextBox 4"/>
          <p:cNvSpPr txBox="1"/>
          <p:nvPr/>
        </p:nvSpPr>
        <p:spPr>
          <a:xfrm>
            <a:off x="422400" y="1916791"/>
            <a:ext cx="1589047" cy="646331"/>
          </a:xfrm>
          <a:prstGeom prst="rect">
            <a:avLst/>
          </a:prstGeom>
          <a:noFill/>
        </p:spPr>
        <p:txBody>
          <a:bodyPr wrap="none" rtlCol="0">
            <a:spAutoFit/>
          </a:bodyPr>
          <a:lstStyle/>
          <a:p>
            <a:r>
              <a:rPr lang="en-US" sz="3600" dirty="0" smtClean="0"/>
              <a:t>WHAT?</a:t>
            </a:r>
            <a:endParaRPr lang="en-US" sz="3600" dirty="0"/>
          </a:p>
        </p:txBody>
      </p:sp>
      <p:cxnSp>
        <p:nvCxnSpPr>
          <p:cNvPr id="9" name="Straight Connector 8"/>
          <p:cNvCxnSpPr/>
          <p:nvPr/>
        </p:nvCxnSpPr>
        <p:spPr>
          <a:xfrm flipV="1">
            <a:off x="439390" y="1602837"/>
            <a:ext cx="805744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449466" y="2795392"/>
            <a:ext cx="805744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792863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63851" y="1181947"/>
            <a:ext cx="7080150" cy="4524316"/>
          </a:xfrm>
          <a:prstGeom prst="rect">
            <a:avLst/>
          </a:prstGeom>
          <a:noFill/>
        </p:spPr>
        <p:txBody>
          <a:bodyPr wrap="square" rtlCol="0">
            <a:spAutoFit/>
          </a:bodyPr>
          <a:lstStyle/>
          <a:p>
            <a:endParaRPr lang="en-US" dirty="0" smtClean="0"/>
          </a:p>
          <a:p>
            <a:endParaRPr lang="en-US" dirty="0" smtClean="0"/>
          </a:p>
          <a:p>
            <a:endParaRPr lang="en-US" dirty="0"/>
          </a:p>
          <a:p>
            <a:endParaRPr lang="en-US" dirty="0" smtClean="0"/>
          </a:p>
          <a:p>
            <a:pPr marL="285750" indent="-285750">
              <a:buFont typeface="Arial"/>
              <a:buChar char="•"/>
            </a:pPr>
            <a:r>
              <a:rPr lang="en-US" dirty="0" smtClean="0"/>
              <a:t>What </a:t>
            </a:r>
            <a:r>
              <a:rPr lang="en-US" dirty="0"/>
              <a:t>is the number of images in the dataset?  </a:t>
            </a:r>
          </a:p>
          <a:p>
            <a:r>
              <a:rPr lang="en-US" dirty="0" smtClean="0"/>
              <a:t>	&gt;&gt; Larger </a:t>
            </a:r>
            <a:r>
              <a:rPr lang="en-US" dirty="0"/>
              <a:t>is better.</a:t>
            </a:r>
          </a:p>
          <a:p>
            <a:endParaRPr lang="en-US" dirty="0"/>
          </a:p>
          <a:p>
            <a:pPr marL="285750" indent="-285750">
              <a:buFont typeface="Arial"/>
              <a:buChar char="•"/>
            </a:pPr>
            <a:r>
              <a:rPr lang="en-US" dirty="0" smtClean="0"/>
              <a:t>What </a:t>
            </a:r>
            <a:r>
              <a:rPr lang="en-US" dirty="0"/>
              <a:t>kinds of expressions were taken into account? </a:t>
            </a:r>
          </a:p>
          <a:p>
            <a:pPr lvl="2"/>
            <a:r>
              <a:rPr lang="en-US" dirty="0" smtClean="0"/>
              <a:t>&gt;&gt; A </a:t>
            </a:r>
            <a:r>
              <a:rPr lang="en-US" dirty="0"/>
              <a:t>greater variety is generally better. </a:t>
            </a:r>
          </a:p>
          <a:p>
            <a:endParaRPr lang="en-US" dirty="0"/>
          </a:p>
          <a:p>
            <a:pPr marL="285750" indent="-285750">
              <a:buFont typeface="Arial"/>
              <a:buChar char="•"/>
            </a:pPr>
            <a:r>
              <a:rPr lang="en-US" dirty="0" smtClean="0"/>
              <a:t>What </a:t>
            </a:r>
            <a:r>
              <a:rPr lang="en-US" dirty="0"/>
              <a:t>are the illumination conditions in the images?  </a:t>
            </a:r>
          </a:p>
          <a:p>
            <a:r>
              <a:rPr lang="en-US" dirty="0" smtClean="0"/>
              <a:t>	&gt;&gt; A </a:t>
            </a:r>
            <a:r>
              <a:rPr lang="en-US" dirty="0"/>
              <a:t>broader range is generally better.</a:t>
            </a:r>
          </a:p>
          <a:p>
            <a:endParaRPr lang="en-US" dirty="0"/>
          </a:p>
          <a:p>
            <a:pPr marL="285750" indent="-285750">
              <a:buFont typeface="Arial"/>
              <a:buChar char="•"/>
            </a:pPr>
            <a:r>
              <a:rPr lang="en-US" dirty="0" smtClean="0"/>
              <a:t>What </a:t>
            </a:r>
            <a:r>
              <a:rPr lang="en-US" dirty="0"/>
              <a:t>is the gender, age and racial sampling of the data?  </a:t>
            </a:r>
          </a:p>
          <a:p>
            <a:pPr lvl="2"/>
            <a:r>
              <a:rPr lang="en-US" dirty="0" smtClean="0"/>
              <a:t>&gt;&gt; Greater </a:t>
            </a:r>
            <a:r>
              <a:rPr lang="en-US" dirty="0"/>
              <a:t>balance on these dimensions is generally better.</a:t>
            </a:r>
          </a:p>
          <a:p>
            <a:endParaRPr lang="en-US" dirty="0"/>
          </a:p>
        </p:txBody>
      </p:sp>
      <p:sp>
        <p:nvSpPr>
          <p:cNvPr id="2" name="TextBox 1"/>
          <p:cNvSpPr txBox="1"/>
          <p:nvPr/>
        </p:nvSpPr>
        <p:spPr>
          <a:xfrm>
            <a:off x="388072" y="1058466"/>
            <a:ext cx="1589047" cy="646331"/>
          </a:xfrm>
          <a:prstGeom prst="rect">
            <a:avLst/>
          </a:prstGeom>
          <a:noFill/>
        </p:spPr>
        <p:txBody>
          <a:bodyPr wrap="none" rtlCol="0">
            <a:spAutoFit/>
          </a:bodyPr>
          <a:lstStyle/>
          <a:p>
            <a:r>
              <a:rPr lang="en-US" sz="3600" dirty="0" smtClean="0"/>
              <a:t>WHAT?</a:t>
            </a:r>
            <a:endParaRPr lang="en-US" sz="3600" dirty="0"/>
          </a:p>
        </p:txBody>
      </p:sp>
      <p:cxnSp>
        <p:nvCxnSpPr>
          <p:cNvPr id="5" name="Straight Connector 4"/>
          <p:cNvCxnSpPr/>
          <p:nvPr/>
        </p:nvCxnSpPr>
        <p:spPr>
          <a:xfrm flipV="1">
            <a:off x="439390" y="778845"/>
            <a:ext cx="805744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449466" y="1971400"/>
            <a:ext cx="805744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2082800" y="5735935"/>
            <a:ext cx="6553200" cy="646331"/>
          </a:xfrm>
          <a:prstGeom prst="rect">
            <a:avLst/>
          </a:prstGeom>
        </p:spPr>
        <p:txBody>
          <a:bodyPr wrap="square">
            <a:spAutoFit/>
          </a:bodyPr>
          <a:lstStyle/>
          <a:p>
            <a:pPr algn="just"/>
            <a:r>
              <a:rPr lang="en-US" dirty="0"/>
              <a:t>Such questions are good and important, although many papers are published without such properties of the dataset being detailed.</a:t>
            </a:r>
          </a:p>
        </p:txBody>
      </p:sp>
    </p:spTree>
    <p:extLst>
      <p:ext uri="{BB962C8B-B14F-4D97-AF65-F5344CB8AC3E}">
        <p14:creationId xmlns:p14="http://schemas.microsoft.com/office/powerpoint/2010/main" val="40967461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63867" y="2073119"/>
            <a:ext cx="7080150" cy="369332"/>
          </a:xfrm>
          <a:prstGeom prst="rect">
            <a:avLst/>
          </a:prstGeom>
          <a:noFill/>
        </p:spPr>
        <p:txBody>
          <a:bodyPr wrap="square" rtlCol="0">
            <a:spAutoFit/>
          </a:bodyPr>
          <a:lstStyle/>
          <a:p>
            <a:r>
              <a:rPr lang="en-US" dirty="0" smtClean="0"/>
              <a:t>Typically we focus </a:t>
            </a:r>
            <a:r>
              <a:rPr lang="en-US" dirty="0"/>
              <a:t>on the </a:t>
            </a:r>
            <a:r>
              <a:rPr lang="en-US" dirty="0" smtClean="0"/>
              <a:t>“what” </a:t>
            </a:r>
            <a:r>
              <a:rPr lang="en-US" dirty="0"/>
              <a:t>elements of the </a:t>
            </a:r>
            <a:r>
              <a:rPr lang="en-US" dirty="0" smtClean="0"/>
              <a:t>dataset</a:t>
            </a:r>
            <a:r>
              <a:rPr lang="en-US" dirty="0"/>
              <a:t>.</a:t>
            </a:r>
          </a:p>
        </p:txBody>
      </p:sp>
      <p:sp>
        <p:nvSpPr>
          <p:cNvPr id="5" name="TextBox 4"/>
          <p:cNvSpPr txBox="1"/>
          <p:nvPr/>
        </p:nvSpPr>
        <p:spPr>
          <a:xfrm>
            <a:off x="422400" y="1916791"/>
            <a:ext cx="1589047" cy="646331"/>
          </a:xfrm>
          <a:prstGeom prst="rect">
            <a:avLst/>
          </a:prstGeom>
          <a:noFill/>
        </p:spPr>
        <p:txBody>
          <a:bodyPr wrap="none" rtlCol="0">
            <a:spAutoFit/>
          </a:bodyPr>
          <a:lstStyle/>
          <a:p>
            <a:r>
              <a:rPr lang="en-US" sz="3600" dirty="0" smtClean="0"/>
              <a:t>WHAT?</a:t>
            </a:r>
            <a:endParaRPr lang="en-US" sz="3600" dirty="0"/>
          </a:p>
        </p:txBody>
      </p:sp>
      <p:sp>
        <p:nvSpPr>
          <p:cNvPr id="6" name="TextBox 5"/>
          <p:cNvSpPr txBox="1"/>
          <p:nvPr/>
        </p:nvSpPr>
        <p:spPr>
          <a:xfrm>
            <a:off x="2141946" y="4195023"/>
            <a:ext cx="6365840" cy="923330"/>
          </a:xfrm>
          <a:prstGeom prst="rect">
            <a:avLst/>
          </a:prstGeom>
          <a:noFill/>
        </p:spPr>
        <p:txBody>
          <a:bodyPr wrap="square" rtlCol="0">
            <a:spAutoFit/>
          </a:bodyPr>
          <a:lstStyle/>
          <a:p>
            <a:r>
              <a:rPr lang="en-US" dirty="0"/>
              <a:t>Nevertheless, the generalizability issue should also raise questions about </a:t>
            </a:r>
            <a:r>
              <a:rPr lang="en-US" dirty="0" smtClean="0"/>
              <a:t>“how” </a:t>
            </a:r>
            <a:r>
              <a:rPr lang="en-US" dirty="0"/>
              <a:t>the images are used to estimate accuracy, as well as </a:t>
            </a:r>
            <a:r>
              <a:rPr lang="en-US" dirty="0" smtClean="0"/>
              <a:t>“what” </a:t>
            </a:r>
            <a:r>
              <a:rPr lang="en-US" dirty="0"/>
              <a:t>is represented in the </a:t>
            </a:r>
            <a:r>
              <a:rPr lang="en-US" dirty="0" smtClean="0"/>
              <a:t>images</a:t>
            </a:r>
            <a:r>
              <a:rPr lang="en-US" dirty="0"/>
              <a:t>.</a:t>
            </a:r>
          </a:p>
        </p:txBody>
      </p:sp>
      <p:sp>
        <p:nvSpPr>
          <p:cNvPr id="7" name="TextBox 6"/>
          <p:cNvSpPr txBox="1"/>
          <p:nvPr/>
        </p:nvSpPr>
        <p:spPr>
          <a:xfrm>
            <a:off x="519084" y="4292673"/>
            <a:ext cx="1402623" cy="646331"/>
          </a:xfrm>
          <a:prstGeom prst="rect">
            <a:avLst/>
          </a:prstGeom>
          <a:noFill/>
        </p:spPr>
        <p:txBody>
          <a:bodyPr wrap="none" rtlCol="0">
            <a:spAutoFit/>
          </a:bodyPr>
          <a:lstStyle/>
          <a:p>
            <a:r>
              <a:rPr lang="en-US" sz="3600" dirty="0" smtClean="0"/>
              <a:t>HOW?</a:t>
            </a:r>
            <a:endParaRPr lang="en-US" sz="3600" dirty="0"/>
          </a:p>
        </p:txBody>
      </p:sp>
      <p:cxnSp>
        <p:nvCxnSpPr>
          <p:cNvPr id="9" name="Straight Connector 8"/>
          <p:cNvCxnSpPr/>
          <p:nvPr/>
        </p:nvCxnSpPr>
        <p:spPr>
          <a:xfrm flipV="1">
            <a:off x="439390" y="1602837"/>
            <a:ext cx="805744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449466" y="2795392"/>
            <a:ext cx="805744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438518" y="3988833"/>
            <a:ext cx="805744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448594" y="5268980"/>
            <a:ext cx="805744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237124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46334" y="16092"/>
            <a:ext cx="7397666" cy="6463309"/>
          </a:xfrm>
          <a:prstGeom prst="rect">
            <a:avLst/>
          </a:prstGeom>
          <a:noFill/>
        </p:spPr>
        <p:txBody>
          <a:bodyPr wrap="square" rtlCol="0">
            <a:spAutoFit/>
          </a:bodyPr>
          <a:lstStyle/>
          <a:p>
            <a:endParaRPr lang="en-US" dirty="0" smtClean="0"/>
          </a:p>
          <a:p>
            <a:endParaRPr lang="en-US" dirty="0"/>
          </a:p>
          <a:p>
            <a:endParaRPr lang="en-US" dirty="0" smtClean="0"/>
          </a:p>
          <a:p>
            <a:endParaRPr lang="en-US" dirty="0"/>
          </a:p>
          <a:p>
            <a:pPr marL="285750" indent="-285750">
              <a:buFont typeface="Arial"/>
              <a:buChar char="•"/>
            </a:pPr>
            <a:r>
              <a:rPr lang="en-US" dirty="0" smtClean="0"/>
              <a:t>How </a:t>
            </a:r>
            <a:r>
              <a:rPr lang="en-US" dirty="0"/>
              <a:t>is the accuracy estimated?  </a:t>
            </a:r>
            <a:endParaRPr lang="en-US" dirty="0" smtClean="0"/>
          </a:p>
          <a:p>
            <a:r>
              <a:rPr lang="en-US" dirty="0"/>
              <a:t>	</a:t>
            </a:r>
            <a:r>
              <a:rPr lang="en-US" dirty="0" smtClean="0"/>
              <a:t>&gt;&gt; Mean</a:t>
            </a:r>
            <a:r>
              <a:rPr lang="en-US" dirty="0"/>
              <a:t>? weighted mean?</a:t>
            </a:r>
          </a:p>
          <a:p>
            <a:endParaRPr lang="en-US" dirty="0"/>
          </a:p>
          <a:p>
            <a:pPr marL="285750" indent="-285750">
              <a:buFont typeface="Arial"/>
              <a:buChar char="•"/>
            </a:pPr>
            <a:r>
              <a:rPr lang="en-US" dirty="0" smtClean="0"/>
              <a:t>How </a:t>
            </a:r>
            <a:r>
              <a:rPr lang="en-US" dirty="0"/>
              <a:t>is the experimental protocol defined?  </a:t>
            </a:r>
          </a:p>
          <a:p>
            <a:pPr lvl="2"/>
            <a:r>
              <a:rPr lang="en-US" dirty="0" smtClean="0"/>
              <a:t>&gt;&gt;Leave</a:t>
            </a:r>
            <a:r>
              <a:rPr lang="en-US" dirty="0"/>
              <a:t>-one-out? Half-Half? 10-fold cross-validation?</a:t>
            </a:r>
          </a:p>
          <a:p>
            <a:endParaRPr lang="en-US" dirty="0"/>
          </a:p>
          <a:p>
            <a:pPr marL="285750" indent="-285750">
              <a:buFont typeface="Arial"/>
              <a:buChar char="•"/>
            </a:pPr>
            <a:r>
              <a:rPr lang="en-US" dirty="0" smtClean="0"/>
              <a:t>How </a:t>
            </a:r>
            <a:r>
              <a:rPr lang="en-US" dirty="0"/>
              <a:t>are the images divided into train and test portions?  </a:t>
            </a:r>
          </a:p>
          <a:p>
            <a:pPr lvl="2"/>
            <a:r>
              <a:rPr lang="en-US" dirty="0" smtClean="0"/>
              <a:t>&gt;&gt; Randomly</a:t>
            </a:r>
            <a:r>
              <a:rPr lang="en-US" dirty="0"/>
              <a:t>? Every </a:t>
            </a:r>
            <a:r>
              <a:rPr lang="en-US" i="1" dirty="0" smtClean="0"/>
              <a:t>N</a:t>
            </a:r>
            <a:r>
              <a:rPr lang="en-US" dirty="0" smtClean="0"/>
              <a:t>-</a:t>
            </a:r>
            <a:r>
              <a:rPr lang="en-US" dirty="0" err="1" smtClean="0"/>
              <a:t>th</a:t>
            </a:r>
            <a:r>
              <a:rPr lang="en-US" dirty="0" smtClean="0"/>
              <a:t> </a:t>
            </a:r>
            <a:r>
              <a:rPr lang="en-US" dirty="0"/>
              <a:t>image? </a:t>
            </a:r>
            <a:endParaRPr lang="en-US" dirty="0" smtClean="0"/>
          </a:p>
          <a:p>
            <a:pPr lvl="2"/>
            <a:r>
              <a:rPr lang="en-US" dirty="0" smtClean="0"/>
              <a:t>&gt;&gt; According </a:t>
            </a:r>
            <a:r>
              <a:rPr lang="en-US" dirty="0"/>
              <a:t>to time of acquisition?</a:t>
            </a:r>
          </a:p>
          <a:p>
            <a:endParaRPr lang="en-US" dirty="0"/>
          </a:p>
          <a:p>
            <a:pPr marL="285750" indent="-285750">
              <a:buFont typeface="Arial"/>
              <a:buChar char="•"/>
            </a:pPr>
            <a:r>
              <a:rPr lang="en-US" dirty="0" smtClean="0"/>
              <a:t>How </a:t>
            </a:r>
            <a:r>
              <a:rPr lang="en-US" dirty="0"/>
              <a:t>is the data sampled from the underlying original data collection? </a:t>
            </a:r>
          </a:p>
          <a:p>
            <a:pPr lvl="2"/>
            <a:r>
              <a:rPr lang="en-US" dirty="0" smtClean="0"/>
              <a:t>&gt;&gt; Is </a:t>
            </a:r>
            <a:r>
              <a:rPr lang="en-US" dirty="0"/>
              <a:t>any data that was originally collected not used?  </a:t>
            </a:r>
            <a:endParaRPr lang="en-US" dirty="0" smtClean="0"/>
          </a:p>
          <a:p>
            <a:pPr lvl="2"/>
            <a:r>
              <a:rPr lang="en-US" dirty="0" smtClean="0"/>
              <a:t>&gt;&gt; If </a:t>
            </a:r>
            <a:r>
              <a:rPr lang="en-US" dirty="0"/>
              <a:t>so, is this documented?</a:t>
            </a:r>
          </a:p>
          <a:p>
            <a:endParaRPr lang="en-US" dirty="0"/>
          </a:p>
          <a:p>
            <a:pPr marL="285750" indent="-285750">
              <a:buFont typeface="Arial"/>
              <a:buChar char="•"/>
            </a:pPr>
            <a:r>
              <a:rPr lang="en-US" dirty="0" smtClean="0"/>
              <a:t>How </a:t>
            </a:r>
            <a:r>
              <a:rPr lang="en-US" dirty="0"/>
              <a:t>is the person-specific nature of the data captured? </a:t>
            </a:r>
          </a:p>
          <a:p>
            <a:pPr lvl="2"/>
            <a:r>
              <a:rPr lang="en-US" dirty="0" smtClean="0"/>
              <a:t>&gt;&gt;Are </a:t>
            </a:r>
            <a:r>
              <a:rPr lang="en-US" dirty="0"/>
              <a:t>train and test splits person-disjoint?</a:t>
            </a:r>
          </a:p>
          <a:p>
            <a:endParaRPr lang="en-US" dirty="0"/>
          </a:p>
          <a:p>
            <a:pPr marL="285750" indent="-285750">
              <a:buFont typeface="Arial"/>
              <a:buChar char="•"/>
            </a:pPr>
            <a:r>
              <a:rPr lang="en-US" dirty="0" smtClean="0"/>
              <a:t>How </a:t>
            </a:r>
            <a:r>
              <a:rPr lang="en-US" dirty="0"/>
              <a:t>is the variance in the estimated accuracy estimated? </a:t>
            </a:r>
          </a:p>
          <a:p>
            <a:pPr lvl="2"/>
            <a:r>
              <a:rPr lang="en-US" dirty="0" smtClean="0"/>
              <a:t>&gt;&gt; High</a:t>
            </a:r>
            <a:r>
              <a:rPr lang="en-US" dirty="0"/>
              <a:t>? Low?</a:t>
            </a:r>
          </a:p>
        </p:txBody>
      </p:sp>
      <p:sp>
        <p:nvSpPr>
          <p:cNvPr id="2" name="TextBox 1"/>
          <p:cNvSpPr txBox="1"/>
          <p:nvPr/>
        </p:nvSpPr>
        <p:spPr>
          <a:xfrm>
            <a:off x="123472" y="359852"/>
            <a:ext cx="1402623" cy="646331"/>
          </a:xfrm>
          <a:prstGeom prst="rect">
            <a:avLst/>
          </a:prstGeom>
          <a:noFill/>
        </p:spPr>
        <p:txBody>
          <a:bodyPr wrap="none" rtlCol="0">
            <a:spAutoFit/>
          </a:bodyPr>
          <a:lstStyle/>
          <a:p>
            <a:r>
              <a:rPr lang="en-US" sz="3600" dirty="0" smtClean="0"/>
              <a:t>HOW?</a:t>
            </a:r>
            <a:endParaRPr lang="en-US" sz="3600" dirty="0"/>
          </a:p>
        </p:txBody>
      </p:sp>
      <p:grpSp>
        <p:nvGrpSpPr>
          <p:cNvPr id="8" name="Group 7"/>
          <p:cNvGrpSpPr/>
          <p:nvPr/>
        </p:nvGrpSpPr>
        <p:grpSpPr>
          <a:xfrm>
            <a:off x="159990" y="379932"/>
            <a:ext cx="8704610" cy="681435"/>
            <a:chOff x="439390" y="379932"/>
            <a:chExt cx="8067525" cy="681435"/>
          </a:xfrm>
        </p:grpSpPr>
        <p:cxnSp>
          <p:nvCxnSpPr>
            <p:cNvPr id="5" name="Straight Connector 4"/>
            <p:cNvCxnSpPr/>
            <p:nvPr/>
          </p:nvCxnSpPr>
          <p:spPr>
            <a:xfrm flipV="1">
              <a:off x="439390" y="379932"/>
              <a:ext cx="805744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449466" y="1061367"/>
              <a:ext cx="805744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4833437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3099</TotalTime>
  <Words>3353</Words>
  <Application>Microsoft Macintosh PowerPoint</Application>
  <PresentationFormat>On-screen Show (4:3)</PresentationFormat>
  <Paragraphs>200</Paragraphs>
  <Slides>34</Slides>
  <Notes>15</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Calibri</vt:lpstr>
      <vt:lpstr>OCR A Std</vt:lpstr>
      <vt:lpstr>Times New Roman</vt:lpstr>
      <vt:lpstr>Trebuchet MS</vt:lpstr>
      <vt:lpstr>Arial</vt:lpstr>
      <vt:lpstr>Office Theme</vt:lpstr>
      <vt:lpstr>PowerPoint Presentation</vt:lpstr>
      <vt:lpstr>On Accuracy Estimation in  Face Biometric Problems</vt:lpstr>
      <vt:lpstr>Motivation</vt:lpstr>
      <vt:lpstr>PowerPoint Presentation</vt:lpstr>
      <vt:lpstr>PowerPoint Presentation</vt:lpstr>
      <vt:lpstr>PowerPoint Presentation</vt:lpstr>
      <vt:lpstr>PowerPoint Presentation</vt:lpstr>
      <vt:lpstr>PowerPoint Presentation</vt:lpstr>
      <vt:lpstr>PowerPoint Presentation</vt:lpstr>
      <vt:lpstr>A real example about ‘how’…</vt:lpstr>
      <vt:lpstr>PowerPoint Presentation</vt:lpstr>
      <vt:lpstr>PowerPoint Presentation</vt:lpstr>
      <vt:lpstr>PowerPoint Presentation</vt:lpstr>
      <vt:lpstr>Toy Example</vt:lpstr>
      <vt:lpstr>PowerPoint Presentation</vt:lpstr>
      <vt:lpstr>Accuracy Estimation using KNN (K=3)  AFTER 50 REPETITIONS</vt:lpstr>
      <vt:lpstr>Accuracy Estimation using Linear-SVM  AFTER 50 REPETITIONS</vt:lpstr>
      <vt:lpstr>Literature Review</vt:lpstr>
      <vt:lpstr>PowerPoint Presentation</vt:lpstr>
      <vt:lpstr>PowerPoint Presentation</vt:lpstr>
      <vt:lpstr>PowerPoint Presentation</vt:lpstr>
      <vt:lpstr>14 papers with 17 gender classification results using the FERET dataset.  How many pairs of papers have directly comparable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vt:lpstr>
      <vt:lpstr>Conclusions</vt:lpstr>
      <vt:lpstr>Conclusions</vt:lpstr>
      <vt:lpstr>Conclusions</vt:lpstr>
      <vt:lpstr>On Accuracy Estimation in  Face Biometric Problems</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Iris segmentation using geodesic active contours and GrabCut</dc:title>
  <dc:creator>ChemUser</dc:creator>
  <cp:lastModifiedBy>Domingo Mery</cp:lastModifiedBy>
  <cp:revision>62</cp:revision>
  <dcterms:created xsi:type="dcterms:W3CDTF">2006-08-16T00:00:00Z</dcterms:created>
  <dcterms:modified xsi:type="dcterms:W3CDTF">2018-05-31T11:45:29Z</dcterms:modified>
</cp:coreProperties>
</file>